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imo Bold" panose="020B0604020202020204" charset="0"/>
      <p:regular r:id="rId14"/>
    </p:embeddedFont>
    <p:embeddedFont>
      <p:font typeface="Calibri" panose="020F0502020204030204" pitchFamily="34" charset="0"/>
      <p:regular r:id="rId15"/>
      <p:bold r:id="rId16"/>
      <p:italic r:id="rId17"/>
      <p:boldItalic r:id="rId18"/>
    </p:embeddedFont>
    <p:embeddedFont>
      <p:font typeface="Open Sans" panose="020B0606030504020204" pitchFamily="34" charset="0"/>
      <p:regular r:id="rId19"/>
    </p:embeddedFont>
    <p:embeddedFont>
      <p:font typeface="Open Sans Bold" panose="020B0604020202020204" charset="0"/>
      <p:regular r:id="rId20"/>
    </p:embeddedFont>
    <p:embeddedFont>
      <p:font typeface="Open Sans Bold Bold" panose="020B0604020202020204" charset="0"/>
      <p:regular r:id="rId21"/>
    </p:embeddedFont>
    <p:embeddedFont>
      <p:font typeface="Open Sans SemiCondensed Bold" panose="020B0604020202020204" charset="0"/>
      <p:regular r:id="rId22"/>
    </p:embeddedFont>
    <p:embeddedFont>
      <p:font typeface="Open Sauce" panose="020B0604020202020204" charset="-94"/>
      <p:regular r:id="rId23"/>
    </p:embeddedFont>
    <p:embeddedFont>
      <p:font typeface="Open Sauce Bold" panose="020B0604020202020204" charset="-9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12.svg"/><Relationship Id="rId7" Type="http://schemas.openxmlformats.org/officeDocument/2006/relationships/image" Target="../media/image121.svg"/><Relationship Id="rId12" Type="http://schemas.openxmlformats.org/officeDocument/2006/relationships/image" Target="../media/image127.jpeg"/><Relationship Id="rId17" Type="http://schemas.openxmlformats.org/officeDocument/2006/relationships/image" Target="../media/image132.svg"/><Relationship Id="rId2" Type="http://schemas.openxmlformats.org/officeDocument/2006/relationships/image" Target="../media/image111.png"/><Relationship Id="rId16"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120.png"/><Relationship Id="rId11" Type="http://schemas.openxmlformats.org/officeDocument/2006/relationships/image" Target="../media/image126.jpeg"/><Relationship Id="rId5" Type="http://schemas.openxmlformats.org/officeDocument/2006/relationships/image" Target="../media/image114.svg"/><Relationship Id="rId15" Type="http://schemas.openxmlformats.org/officeDocument/2006/relationships/image" Target="../media/image130.png"/><Relationship Id="rId10" Type="http://schemas.openxmlformats.org/officeDocument/2006/relationships/image" Target="../media/image125.jpeg"/><Relationship Id="rId4" Type="http://schemas.openxmlformats.org/officeDocument/2006/relationships/image" Target="../media/image113.png"/><Relationship Id="rId9" Type="http://schemas.openxmlformats.org/officeDocument/2006/relationships/image" Target="../media/image124.svg"/><Relationship Id="rId14" Type="http://schemas.openxmlformats.org/officeDocument/2006/relationships/image" Target="../media/image129.svg"/></Relationships>
</file>

<file path=ppt/slides/_rels/slide11.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4.svg"/><Relationship Id="rId7" Type="http://schemas.openxmlformats.org/officeDocument/2006/relationships/image" Target="../media/image136.svg"/><Relationship Id="rId12" Type="http://schemas.openxmlformats.org/officeDocument/2006/relationships/image" Target="../media/image141.gif"/><Relationship Id="rId17" Type="http://schemas.openxmlformats.org/officeDocument/2006/relationships/image" Target="../media/image146.svg"/><Relationship Id="rId2" Type="http://schemas.openxmlformats.org/officeDocument/2006/relationships/image" Target="../media/image133.png"/><Relationship Id="rId16"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140.jpeg"/><Relationship Id="rId5" Type="http://schemas.openxmlformats.org/officeDocument/2006/relationships/image" Target="../media/image6.svg"/><Relationship Id="rId15" Type="http://schemas.openxmlformats.org/officeDocument/2006/relationships/image" Target="../media/image144.png"/><Relationship Id="rId10" Type="http://schemas.openxmlformats.org/officeDocument/2006/relationships/image" Target="../media/image139.jpeg"/><Relationship Id="rId4" Type="http://schemas.openxmlformats.org/officeDocument/2006/relationships/image" Target="../media/image5.png"/><Relationship Id="rId9" Type="http://schemas.openxmlformats.org/officeDocument/2006/relationships/image" Target="../media/image138.svg"/><Relationship Id="rId14" Type="http://schemas.openxmlformats.org/officeDocument/2006/relationships/image" Target="../media/image14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8.svg"/><Relationship Id="rId4" Type="http://schemas.openxmlformats.org/officeDocument/2006/relationships/image" Target="../media/image147.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jpe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jpeg"/><Relationship Id="rId3" Type="http://schemas.openxmlformats.org/officeDocument/2006/relationships/image" Target="../media/image27.svg"/><Relationship Id="rId21" Type="http://schemas.openxmlformats.org/officeDocument/2006/relationships/image" Target="../media/image43.svg"/><Relationship Id="rId7" Type="http://schemas.openxmlformats.org/officeDocument/2006/relationships/image" Target="../media/image6.sv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jpeg"/><Relationship Id="rId2" Type="http://schemas.openxmlformats.org/officeDocument/2006/relationships/image" Target="../media/image26.png"/><Relationship Id="rId16" Type="http://schemas.openxmlformats.org/officeDocument/2006/relationships/image" Target="../media/image38.png"/><Relationship Id="rId20" Type="http://schemas.openxmlformats.org/officeDocument/2006/relationships/image" Target="../media/image42.png"/><Relationship Id="rId29"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33.svg"/><Relationship Id="rId24" Type="http://schemas.openxmlformats.org/officeDocument/2006/relationships/image" Target="../media/image46.jpeg"/><Relationship Id="rId5" Type="http://schemas.openxmlformats.org/officeDocument/2006/relationships/image" Target="../media/image29.sv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pn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8.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s>
</file>

<file path=ppt/slides/_rels/slide5.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jpe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 Id="rId14" Type="http://schemas.openxmlformats.org/officeDocument/2006/relationships/image" Target="../media/image64.sv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4.svg"/><Relationship Id="rId3" Type="http://schemas.openxmlformats.org/officeDocument/2006/relationships/image" Target="../media/image66.svg"/><Relationship Id="rId7" Type="http://schemas.openxmlformats.org/officeDocument/2006/relationships/image" Target="../media/image70.svg"/><Relationship Id="rId12" Type="http://schemas.openxmlformats.org/officeDocument/2006/relationships/image" Target="../media/image73.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2.svg"/><Relationship Id="rId5" Type="http://schemas.openxmlformats.org/officeDocument/2006/relationships/image" Target="../media/image68.svg"/><Relationship Id="rId10" Type="http://schemas.openxmlformats.org/officeDocument/2006/relationships/image" Target="../media/image71.png"/><Relationship Id="rId4" Type="http://schemas.openxmlformats.org/officeDocument/2006/relationships/image" Target="../media/image67.png"/><Relationship Id="rId9" Type="http://schemas.openxmlformats.org/officeDocument/2006/relationships/image" Target="../media/image6.svg"/><Relationship Id="rId14" Type="http://schemas.openxmlformats.org/officeDocument/2006/relationships/image" Target="../media/image75.jpeg"/></Relationships>
</file>

<file path=ppt/slides/_rels/slide7.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jpe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80.svg"/><Relationship Id="rId11" Type="http://schemas.openxmlformats.org/officeDocument/2006/relationships/image" Target="../media/image85.jpeg"/><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s>
</file>

<file path=ppt/slides/_rels/slide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18" Type="http://schemas.openxmlformats.org/officeDocument/2006/relationships/image" Target="../media/image103.png"/><Relationship Id="rId3" Type="http://schemas.openxmlformats.org/officeDocument/2006/relationships/image" Target="../media/image90.svg"/><Relationship Id="rId21" Type="http://schemas.openxmlformats.org/officeDocument/2006/relationships/image" Target="../media/image106.jpeg"/><Relationship Id="rId7" Type="http://schemas.openxmlformats.org/officeDocument/2006/relationships/image" Target="../media/image94.svg"/><Relationship Id="rId12" Type="http://schemas.openxmlformats.org/officeDocument/2006/relationships/image" Target="../media/image99.png"/><Relationship Id="rId17" Type="http://schemas.openxmlformats.org/officeDocument/2006/relationships/image" Target="../media/image6.svg"/><Relationship Id="rId25" Type="http://schemas.openxmlformats.org/officeDocument/2006/relationships/image" Target="../media/image110.png"/><Relationship Id="rId2" Type="http://schemas.openxmlformats.org/officeDocument/2006/relationships/image" Target="../media/image89.png"/><Relationship Id="rId16" Type="http://schemas.openxmlformats.org/officeDocument/2006/relationships/image" Target="../media/image5.png"/><Relationship Id="rId20" Type="http://schemas.openxmlformats.org/officeDocument/2006/relationships/image" Target="../media/image105.jpeg"/><Relationship Id="rId1" Type="http://schemas.openxmlformats.org/officeDocument/2006/relationships/slideLayout" Target="../slideLayouts/slideLayout7.xml"/><Relationship Id="rId6" Type="http://schemas.openxmlformats.org/officeDocument/2006/relationships/image" Target="../media/image93.png"/><Relationship Id="rId11" Type="http://schemas.openxmlformats.org/officeDocument/2006/relationships/image" Target="../media/image98.svg"/><Relationship Id="rId24" Type="http://schemas.openxmlformats.org/officeDocument/2006/relationships/image" Target="../media/image109.svg"/><Relationship Id="rId5" Type="http://schemas.openxmlformats.org/officeDocument/2006/relationships/image" Target="../media/image92.svg"/><Relationship Id="rId15" Type="http://schemas.openxmlformats.org/officeDocument/2006/relationships/image" Target="../media/image102.svg"/><Relationship Id="rId23" Type="http://schemas.openxmlformats.org/officeDocument/2006/relationships/image" Target="../media/image108.png"/><Relationship Id="rId10" Type="http://schemas.openxmlformats.org/officeDocument/2006/relationships/image" Target="../media/image97.png"/><Relationship Id="rId19" Type="http://schemas.openxmlformats.org/officeDocument/2006/relationships/image" Target="../media/image104.svg"/><Relationship Id="rId4" Type="http://schemas.openxmlformats.org/officeDocument/2006/relationships/image" Target="../media/image91.png"/><Relationship Id="rId9" Type="http://schemas.openxmlformats.org/officeDocument/2006/relationships/image" Target="../media/image96.svg"/><Relationship Id="rId14" Type="http://schemas.openxmlformats.org/officeDocument/2006/relationships/image" Target="../media/image101.png"/><Relationship Id="rId22" Type="http://schemas.openxmlformats.org/officeDocument/2006/relationships/image" Target="../media/image107.jpeg"/></Relationships>
</file>

<file path=ppt/slides/_rels/slide9.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jpeg"/><Relationship Id="rId3" Type="http://schemas.openxmlformats.org/officeDocument/2006/relationships/image" Target="../media/image112.svg"/><Relationship Id="rId7" Type="http://schemas.openxmlformats.org/officeDocument/2006/relationships/image" Target="../media/image116.svg"/><Relationship Id="rId12" Type="http://schemas.openxmlformats.org/officeDocument/2006/relationships/image" Target="../media/image121.sv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svg"/><Relationship Id="rId10" Type="http://schemas.openxmlformats.org/officeDocument/2006/relationships/image" Target="../media/image119.svg"/><Relationship Id="rId4" Type="http://schemas.openxmlformats.org/officeDocument/2006/relationships/image" Target="../media/image113.png"/><Relationship Id="rId9"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7567" r="-17567"/>
            </a:stretch>
          </a:blipFill>
        </p:spPr>
      </p:sp>
      <p:sp>
        <p:nvSpPr>
          <p:cNvPr id="3" name="Freeform 3"/>
          <p:cNvSpPr/>
          <p:nvPr/>
        </p:nvSpPr>
        <p:spPr>
          <a:xfrm>
            <a:off x="9478492" y="142438"/>
            <a:ext cx="1772523" cy="1772523"/>
          </a:xfrm>
          <a:custGeom>
            <a:avLst/>
            <a:gdLst/>
            <a:ahLst/>
            <a:cxnLst/>
            <a:rect l="l" t="t" r="r" b="b"/>
            <a:pathLst>
              <a:path w="1772523" h="1772523">
                <a:moveTo>
                  <a:pt x="0" y="0"/>
                </a:moveTo>
                <a:lnTo>
                  <a:pt x="1772523" y="0"/>
                </a:lnTo>
                <a:lnTo>
                  <a:pt x="1772523" y="1772524"/>
                </a:lnTo>
                <a:lnTo>
                  <a:pt x="0" y="1772524"/>
                </a:lnTo>
                <a:lnTo>
                  <a:pt x="0" y="0"/>
                </a:lnTo>
                <a:close/>
              </a:path>
            </a:pathLst>
          </a:custGeom>
          <a:blipFill>
            <a:blip r:embed="rId3"/>
            <a:stretch>
              <a:fillRect/>
            </a:stretch>
          </a:blipFill>
        </p:spPr>
      </p:sp>
      <p:sp>
        <p:nvSpPr>
          <p:cNvPr id="4" name="TextBox 4"/>
          <p:cNvSpPr txBox="1"/>
          <p:nvPr/>
        </p:nvSpPr>
        <p:spPr>
          <a:xfrm>
            <a:off x="8508869" y="7382180"/>
            <a:ext cx="8750431" cy="1235577"/>
          </a:xfrm>
          <a:prstGeom prst="rect">
            <a:avLst/>
          </a:prstGeom>
        </p:spPr>
        <p:txBody>
          <a:bodyPr lIns="0" tIns="0" rIns="0" bIns="0" rtlCol="0" anchor="t">
            <a:spAutoFit/>
          </a:bodyPr>
          <a:lstStyle/>
          <a:p>
            <a:pPr algn="r">
              <a:lnSpc>
                <a:spcPts val="9307"/>
              </a:lnSpc>
            </a:pPr>
            <a:r>
              <a:rPr lang="en-US" sz="8863" spc="124">
                <a:solidFill>
                  <a:srgbClr val="FFFFFF"/>
                </a:solidFill>
                <a:latin typeface="Open Sans Bold Bold"/>
              </a:rPr>
              <a:t>RADARI</a:t>
            </a:r>
          </a:p>
        </p:txBody>
      </p:sp>
      <p:sp>
        <p:nvSpPr>
          <p:cNvPr id="5" name="TextBox 5"/>
          <p:cNvSpPr txBox="1"/>
          <p:nvPr/>
        </p:nvSpPr>
        <p:spPr>
          <a:xfrm>
            <a:off x="8508869" y="6032222"/>
            <a:ext cx="8750431" cy="1235577"/>
          </a:xfrm>
          <a:prstGeom prst="rect">
            <a:avLst/>
          </a:prstGeom>
        </p:spPr>
        <p:txBody>
          <a:bodyPr lIns="0" tIns="0" rIns="0" bIns="0" rtlCol="0" anchor="t">
            <a:spAutoFit/>
          </a:bodyPr>
          <a:lstStyle/>
          <a:p>
            <a:pPr algn="r">
              <a:lnSpc>
                <a:spcPts val="9307"/>
              </a:lnSpc>
            </a:pPr>
            <a:r>
              <a:rPr lang="en-US" sz="8863" spc="124">
                <a:solidFill>
                  <a:srgbClr val="FFDE59"/>
                </a:solidFill>
                <a:latin typeface="Open Sans Bold Bold"/>
              </a:rPr>
              <a:t>DEPREM</a:t>
            </a:r>
          </a:p>
        </p:txBody>
      </p:sp>
      <p:sp>
        <p:nvSpPr>
          <p:cNvPr id="6" name="TextBox 6"/>
          <p:cNvSpPr txBox="1"/>
          <p:nvPr/>
        </p:nvSpPr>
        <p:spPr>
          <a:xfrm>
            <a:off x="7910555" y="8885555"/>
            <a:ext cx="10043561" cy="372691"/>
          </a:xfrm>
          <a:prstGeom prst="rect">
            <a:avLst/>
          </a:prstGeom>
        </p:spPr>
        <p:txBody>
          <a:bodyPr lIns="0" tIns="0" rIns="0" bIns="0" rtlCol="0" anchor="t">
            <a:spAutoFit/>
          </a:bodyPr>
          <a:lstStyle/>
          <a:p>
            <a:pPr algn="r">
              <a:lnSpc>
                <a:spcPts val="3079"/>
              </a:lnSpc>
              <a:spcBef>
                <a:spcPct val="0"/>
              </a:spcBef>
            </a:pPr>
            <a:r>
              <a:rPr lang="en-US" sz="2199" spc="81">
                <a:solidFill>
                  <a:srgbClr val="FFFFFF"/>
                </a:solidFill>
                <a:latin typeface="Open Sans"/>
              </a:rPr>
              <a:t>(BLM4502-A) ANDROID IŞLETIM SISTEMI ILE UYGULAMALAR GELIŞTIRME </a:t>
            </a:r>
          </a:p>
        </p:txBody>
      </p:sp>
      <p:sp>
        <p:nvSpPr>
          <p:cNvPr id="7" name="TextBox 7"/>
          <p:cNvSpPr txBox="1"/>
          <p:nvPr/>
        </p:nvSpPr>
        <p:spPr>
          <a:xfrm>
            <a:off x="334752" y="8615783"/>
            <a:ext cx="5790215" cy="1552517"/>
          </a:xfrm>
          <a:prstGeom prst="rect">
            <a:avLst/>
          </a:prstGeom>
        </p:spPr>
        <p:txBody>
          <a:bodyPr lIns="0" tIns="0" rIns="0" bIns="0" rtlCol="0" anchor="t">
            <a:spAutoFit/>
          </a:bodyPr>
          <a:lstStyle/>
          <a:p>
            <a:pPr algn="just">
              <a:lnSpc>
                <a:spcPts val="4141"/>
              </a:lnSpc>
            </a:pPr>
            <a:r>
              <a:rPr lang="en-US" sz="2958" dirty="0" err="1">
                <a:solidFill>
                  <a:srgbClr val="FFFFFF"/>
                </a:solidFill>
                <a:latin typeface="Open Sans SemiCondensed Bold"/>
              </a:rPr>
              <a:t>Öğrenci</a:t>
            </a:r>
            <a:r>
              <a:rPr lang="en-US" sz="2958" dirty="0">
                <a:solidFill>
                  <a:srgbClr val="FFFFFF"/>
                </a:solidFill>
                <a:latin typeface="Open Sans SemiCondensed Bold"/>
              </a:rPr>
              <a:t> </a:t>
            </a:r>
            <a:r>
              <a:rPr lang="en-US" sz="2958" dirty="0" err="1">
                <a:solidFill>
                  <a:srgbClr val="FFFFFF"/>
                </a:solidFill>
                <a:latin typeface="Open Sans SemiCondensed Bold"/>
              </a:rPr>
              <a:t>Numarası</a:t>
            </a:r>
            <a:r>
              <a:rPr lang="en-US" sz="2958" dirty="0">
                <a:solidFill>
                  <a:srgbClr val="FFFFFF"/>
                </a:solidFill>
                <a:latin typeface="Open Sans SemiCondensed Bold"/>
              </a:rPr>
              <a:t>: 20290243 </a:t>
            </a:r>
          </a:p>
          <a:p>
            <a:pPr algn="just">
              <a:lnSpc>
                <a:spcPts val="4141"/>
              </a:lnSpc>
            </a:pPr>
            <a:r>
              <a:rPr lang="en-US" sz="2958" dirty="0" err="1">
                <a:solidFill>
                  <a:srgbClr val="FFFFFF"/>
                </a:solidFill>
                <a:latin typeface="Open Sans SemiCondensed Bold"/>
              </a:rPr>
              <a:t>Öğrenci</a:t>
            </a:r>
            <a:r>
              <a:rPr lang="en-US" sz="2958" dirty="0">
                <a:solidFill>
                  <a:srgbClr val="FFFFFF"/>
                </a:solidFill>
                <a:latin typeface="Open Sans SemiCondensed Bold"/>
              </a:rPr>
              <a:t> </a:t>
            </a:r>
            <a:r>
              <a:rPr lang="en-US" sz="2958" dirty="0" err="1">
                <a:solidFill>
                  <a:srgbClr val="FFFFFF"/>
                </a:solidFill>
                <a:latin typeface="Open Sans SemiCondensed Bold"/>
              </a:rPr>
              <a:t>Adı</a:t>
            </a:r>
            <a:r>
              <a:rPr lang="en-US" sz="2958" dirty="0">
                <a:solidFill>
                  <a:srgbClr val="FFFFFF"/>
                </a:solidFill>
                <a:latin typeface="Open Sans SemiCondensed Bold"/>
              </a:rPr>
              <a:t> SOYADI: Sefa Demirci </a:t>
            </a:r>
          </a:p>
          <a:p>
            <a:pPr algn="just">
              <a:lnSpc>
                <a:spcPts val="4141"/>
              </a:lnSpc>
            </a:pPr>
            <a:r>
              <a:rPr lang="en-US" sz="2958" dirty="0" err="1">
                <a:solidFill>
                  <a:srgbClr val="FFFFFF"/>
                </a:solidFill>
                <a:latin typeface="Open Sans SemiCondensed Bold"/>
              </a:rPr>
              <a:t>Danışman</a:t>
            </a:r>
            <a:r>
              <a:rPr lang="en-US" sz="2958" dirty="0">
                <a:solidFill>
                  <a:srgbClr val="FFFFFF"/>
                </a:solidFill>
                <a:latin typeface="Open Sans SemiCondensed Bold"/>
              </a:rPr>
              <a:t> </a:t>
            </a:r>
            <a:r>
              <a:rPr lang="en-US" sz="2958" dirty="0" err="1">
                <a:solidFill>
                  <a:srgbClr val="FFFFFF"/>
                </a:solidFill>
                <a:latin typeface="Open Sans SemiCondensed Bold"/>
              </a:rPr>
              <a:t>Adı</a:t>
            </a:r>
            <a:r>
              <a:rPr lang="en-US" sz="2958" dirty="0">
                <a:solidFill>
                  <a:srgbClr val="FFFFFF"/>
                </a:solidFill>
                <a:latin typeface="Open Sans SemiCondensed Bold"/>
              </a:rPr>
              <a:t> SOYADI: </a:t>
            </a:r>
            <a:r>
              <a:rPr lang="tr-TR" sz="2958" dirty="0">
                <a:solidFill>
                  <a:srgbClr val="FFFFFF"/>
                </a:solidFill>
                <a:latin typeface="Open Sans SemiCondensed Bold"/>
              </a:rPr>
              <a:t>Enver Bağcı</a:t>
            </a:r>
            <a:endParaRPr lang="en-US" sz="2958" dirty="0">
              <a:solidFill>
                <a:srgbClr val="FFFFFF"/>
              </a:solidFill>
              <a:latin typeface="Open Sans SemiCondensed Bold"/>
            </a:endParaRPr>
          </a:p>
        </p:txBody>
      </p:sp>
      <p:sp>
        <p:nvSpPr>
          <p:cNvPr id="8" name="TextBox 8"/>
          <p:cNvSpPr txBox="1"/>
          <p:nvPr/>
        </p:nvSpPr>
        <p:spPr>
          <a:xfrm>
            <a:off x="11571013" y="181056"/>
            <a:ext cx="6383103" cy="1590513"/>
          </a:xfrm>
          <a:prstGeom prst="rect">
            <a:avLst/>
          </a:prstGeom>
        </p:spPr>
        <p:txBody>
          <a:bodyPr lIns="0" tIns="0" rIns="0" bIns="0" rtlCol="0" anchor="t">
            <a:spAutoFit/>
          </a:bodyPr>
          <a:lstStyle/>
          <a:p>
            <a:pPr algn="ctr">
              <a:lnSpc>
                <a:spcPts val="6299"/>
              </a:lnSpc>
            </a:pPr>
            <a:r>
              <a:rPr lang="en-US" sz="4500">
                <a:solidFill>
                  <a:srgbClr val="FFFFFF"/>
                </a:solidFill>
                <a:latin typeface="Arimo Bold"/>
              </a:rPr>
              <a:t>Ankara Üniversitesi </a:t>
            </a:r>
          </a:p>
          <a:p>
            <a:pPr algn="ctr">
              <a:lnSpc>
                <a:spcPts val="6299"/>
              </a:lnSpc>
            </a:pPr>
            <a:r>
              <a:rPr lang="en-US" sz="4500">
                <a:solidFill>
                  <a:srgbClr val="FFFFFF"/>
                </a:solidFill>
                <a:latin typeface="Arimo Bold"/>
              </a:rPr>
              <a:t>Bilgisayar Mühendisliği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8494872"/>
            <a:ext cx="18288000" cy="6195060"/>
          </a:xfrm>
          <a:custGeom>
            <a:avLst/>
            <a:gdLst/>
            <a:ahLst/>
            <a:cxnLst/>
            <a:rect l="l" t="t" r="r" b="b"/>
            <a:pathLst>
              <a:path w="18288000" h="6195060">
                <a:moveTo>
                  <a:pt x="0" y="0"/>
                </a:moveTo>
                <a:lnTo>
                  <a:pt x="18288000" y="0"/>
                </a:lnTo>
                <a:lnTo>
                  <a:pt x="18288000" y="6195060"/>
                </a:lnTo>
                <a:lnTo>
                  <a:pt x="0" y="6195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47620" y="-2057400"/>
            <a:ext cx="6187669" cy="4114800"/>
          </a:xfrm>
          <a:custGeom>
            <a:avLst/>
            <a:gdLst/>
            <a:ahLst/>
            <a:cxnLst/>
            <a:rect l="l" t="t" r="r" b="b"/>
            <a:pathLst>
              <a:path w="6187669" h="4114800">
                <a:moveTo>
                  <a:pt x="0" y="0"/>
                </a:moveTo>
                <a:lnTo>
                  <a:pt x="6187669" y="0"/>
                </a:lnTo>
                <a:lnTo>
                  <a:pt x="61876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847003" y="945929"/>
            <a:ext cx="1216342" cy="1216342"/>
          </a:xfrm>
          <a:custGeom>
            <a:avLst/>
            <a:gdLst/>
            <a:ahLst/>
            <a:cxnLst/>
            <a:rect l="l" t="t" r="r" b="b"/>
            <a:pathLst>
              <a:path w="1216342" h="1216342">
                <a:moveTo>
                  <a:pt x="0" y="0"/>
                </a:moveTo>
                <a:lnTo>
                  <a:pt x="1216342" y="0"/>
                </a:lnTo>
                <a:lnTo>
                  <a:pt x="1216342" y="1216341"/>
                </a:lnTo>
                <a:lnTo>
                  <a:pt x="0" y="12163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807661" y="1337128"/>
            <a:ext cx="1578678" cy="1440544"/>
          </a:xfrm>
          <a:custGeom>
            <a:avLst/>
            <a:gdLst/>
            <a:ahLst/>
            <a:cxnLst/>
            <a:rect l="l" t="t" r="r" b="b"/>
            <a:pathLst>
              <a:path w="1578678" h="1440544">
                <a:moveTo>
                  <a:pt x="0" y="0"/>
                </a:moveTo>
                <a:lnTo>
                  <a:pt x="1578678" y="0"/>
                </a:lnTo>
                <a:lnTo>
                  <a:pt x="1578678" y="1440544"/>
                </a:lnTo>
                <a:lnTo>
                  <a:pt x="0" y="14405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777794" y="3218598"/>
            <a:ext cx="2965405" cy="6594083"/>
          </a:xfrm>
          <a:custGeom>
            <a:avLst/>
            <a:gdLst/>
            <a:ahLst/>
            <a:cxnLst/>
            <a:rect l="l" t="t" r="r" b="b"/>
            <a:pathLst>
              <a:path w="2965405" h="6594083">
                <a:moveTo>
                  <a:pt x="0" y="0"/>
                </a:moveTo>
                <a:lnTo>
                  <a:pt x="2965406" y="0"/>
                </a:lnTo>
                <a:lnTo>
                  <a:pt x="2965406" y="6594083"/>
                </a:lnTo>
                <a:lnTo>
                  <a:pt x="0" y="6594083"/>
                </a:lnTo>
                <a:lnTo>
                  <a:pt x="0" y="0"/>
                </a:lnTo>
                <a:close/>
              </a:path>
            </a:pathLst>
          </a:custGeom>
          <a:blipFill>
            <a:blip r:embed="rId10"/>
            <a:stretch>
              <a:fillRect/>
            </a:stretch>
          </a:blipFill>
        </p:spPr>
      </p:sp>
      <p:sp>
        <p:nvSpPr>
          <p:cNvPr id="7" name="Freeform 7"/>
          <p:cNvSpPr/>
          <p:nvPr/>
        </p:nvSpPr>
        <p:spPr>
          <a:xfrm>
            <a:off x="4411893" y="3494255"/>
            <a:ext cx="2841440" cy="6318425"/>
          </a:xfrm>
          <a:custGeom>
            <a:avLst/>
            <a:gdLst/>
            <a:ahLst/>
            <a:cxnLst/>
            <a:rect l="l" t="t" r="r" b="b"/>
            <a:pathLst>
              <a:path w="2841440" h="6318425">
                <a:moveTo>
                  <a:pt x="0" y="0"/>
                </a:moveTo>
                <a:lnTo>
                  <a:pt x="2841440" y="0"/>
                </a:lnTo>
                <a:lnTo>
                  <a:pt x="2841440" y="6318426"/>
                </a:lnTo>
                <a:lnTo>
                  <a:pt x="0" y="6318426"/>
                </a:lnTo>
                <a:lnTo>
                  <a:pt x="0" y="0"/>
                </a:lnTo>
                <a:close/>
              </a:path>
            </a:pathLst>
          </a:custGeom>
          <a:blipFill>
            <a:blip r:embed="rId11"/>
            <a:stretch>
              <a:fillRect/>
            </a:stretch>
          </a:blipFill>
        </p:spPr>
      </p:sp>
      <p:sp>
        <p:nvSpPr>
          <p:cNvPr id="8" name="Freeform 8"/>
          <p:cNvSpPr/>
          <p:nvPr/>
        </p:nvSpPr>
        <p:spPr>
          <a:xfrm>
            <a:off x="7721179" y="3218598"/>
            <a:ext cx="2965405" cy="6594083"/>
          </a:xfrm>
          <a:custGeom>
            <a:avLst/>
            <a:gdLst/>
            <a:ahLst/>
            <a:cxnLst/>
            <a:rect l="l" t="t" r="r" b="b"/>
            <a:pathLst>
              <a:path w="2965405" h="6594083">
                <a:moveTo>
                  <a:pt x="0" y="0"/>
                </a:moveTo>
                <a:lnTo>
                  <a:pt x="2965405" y="0"/>
                </a:lnTo>
                <a:lnTo>
                  <a:pt x="2965405" y="6594083"/>
                </a:lnTo>
                <a:lnTo>
                  <a:pt x="0" y="6594083"/>
                </a:lnTo>
                <a:lnTo>
                  <a:pt x="0" y="0"/>
                </a:lnTo>
                <a:close/>
              </a:path>
            </a:pathLst>
          </a:custGeom>
          <a:blipFill>
            <a:blip r:embed="rId12"/>
            <a:stretch>
              <a:fillRect/>
            </a:stretch>
          </a:blipFill>
        </p:spPr>
      </p:sp>
      <p:sp>
        <p:nvSpPr>
          <p:cNvPr id="9" name="Freeform 9"/>
          <p:cNvSpPr/>
          <p:nvPr/>
        </p:nvSpPr>
        <p:spPr>
          <a:xfrm>
            <a:off x="10639374" y="3856197"/>
            <a:ext cx="4546740" cy="4114800"/>
          </a:xfrm>
          <a:custGeom>
            <a:avLst/>
            <a:gdLst/>
            <a:ahLst/>
            <a:cxnLst/>
            <a:rect l="l" t="t" r="r" b="b"/>
            <a:pathLst>
              <a:path w="4546740" h="4114800">
                <a:moveTo>
                  <a:pt x="0" y="0"/>
                </a:moveTo>
                <a:lnTo>
                  <a:pt x="4546740" y="0"/>
                </a:lnTo>
                <a:lnTo>
                  <a:pt x="454674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14318024" y="4442959"/>
            <a:ext cx="2941276" cy="2941276"/>
          </a:xfrm>
          <a:custGeom>
            <a:avLst/>
            <a:gdLst/>
            <a:ahLst/>
            <a:cxnLst/>
            <a:rect l="l" t="t" r="r" b="b"/>
            <a:pathLst>
              <a:path w="2941276" h="2941276">
                <a:moveTo>
                  <a:pt x="0" y="0"/>
                </a:moveTo>
                <a:lnTo>
                  <a:pt x="2941276" y="0"/>
                </a:lnTo>
                <a:lnTo>
                  <a:pt x="2941276" y="2941276"/>
                </a:lnTo>
                <a:lnTo>
                  <a:pt x="0" y="2941276"/>
                </a:lnTo>
                <a:lnTo>
                  <a:pt x="0" y="0"/>
                </a:lnTo>
                <a:close/>
              </a:path>
            </a:pathLst>
          </a:custGeom>
          <a:blipFill>
            <a:blip r:embed="rId15"/>
            <a:stretch>
              <a:fillRect/>
            </a:stretch>
          </a:blipFill>
        </p:spPr>
      </p:sp>
      <p:sp>
        <p:nvSpPr>
          <p:cNvPr id="11" name="Freeform 11"/>
          <p:cNvSpPr/>
          <p:nvPr/>
        </p:nvSpPr>
        <p:spPr>
          <a:xfrm>
            <a:off x="14969202" y="8703917"/>
            <a:ext cx="2290098" cy="1461499"/>
          </a:xfrm>
          <a:custGeom>
            <a:avLst/>
            <a:gdLst/>
            <a:ahLst/>
            <a:cxnLst/>
            <a:rect l="l" t="t" r="r" b="b"/>
            <a:pathLst>
              <a:path w="2290098" h="1461499">
                <a:moveTo>
                  <a:pt x="0" y="0"/>
                </a:moveTo>
                <a:lnTo>
                  <a:pt x="2290098" y="0"/>
                </a:lnTo>
                <a:lnTo>
                  <a:pt x="2290098" y="1461498"/>
                </a:lnTo>
                <a:lnTo>
                  <a:pt x="0" y="14614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TextBox 12"/>
          <p:cNvSpPr txBox="1"/>
          <p:nvPr/>
        </p:nvSpPr>
        <p:spPr>
          <a:xfrm>
            <a:off x="1028700" y="1307669"/>
            <a:ext cx="5930811" cy="1623478"/>
          </a:xfrm>
          <a:prstGeom prst="rect">
            <a:avLst/>
          </a:prstGeom>
        </p:spPr>
        <p:txBody>
          <a:bodyPr lIns="0" tIns="0" rIns="0" bIns="0" rtlCol="0" anchor="t">
            <a:spAutoFit/>
          </a:bodyPr>
          <a:lstStyle/>
          <a:p>
            <a:pPr algn="l">
              <a:lnSpc>
                <a:spcPts val="6580"/>
              </a:lnSpc>
              <a:spcBef>
                <a:spcPct val="0"/>
              </a:spcBef>
            </a:pPr>
            <a:r>
              <a:rPr lang="en-US" sz="4700">
                <a:solidFill>
                  <a:srgbClr val="FFFFFF"/>
                </a:solidFill>
                <a:latin typeface="Open Sans Bold Bold"/>
              </a:rPr>
              <a:t>DEPREM ÖNLEMLERI</a:t>
            </a:r>
          </a:p>
        </p:txBody>
      </p:sp>
      <p:sp>
        <p:nvSpPr>
          <p:cNvPr id="13" name="TextBox 13"/>
          <p:cNvSpPr txBox="1"/>
          <p:nvPr/>
        </p:nvSpPr>
        <p:spPr>
          <a:xfrm>
            <a:off x="12063345" y="1990725"/>
            <a:ext cx="5531304" cy="1932669"/>
          </a:xfrm>
          <a:prstGeom prst="rect">
            <a:avLst/>
          </a:prstGeom>
        </p:spPr>
        <p:txBody>
          <a:bodyPr lIns="0" tIns="0" rIns="0" bIns="0" rtlCol="0" anchor="t">
            <a:spAutoFit/>
          </a:bodyPr>
          <a:lstStyle/>
          <a:p>
            <a:pPr algn="l">
              <a:lnSpc>
                <a:spcPts val="3080"/>
              </a:lnSpc>
            </a:pPr>
            <a:r>
              <a:rPr lang="en-US" sz="2000">
                <a:solidFill>
                  <a:srgbClr val="FFFFFF"/>
                </a:solidFill>
                <a:latin typeface="Open Sauce"/>
              </a:rPr>
              <a:t>Deprem sana gelmeden sen depreme git nasıl önlem alacağını öğren. Bu ekranda aslında Deprem öncesi-Anında-Sonrasında Yapılacaklar detalı bir şekilde bilgi kutucuklarında verilmiştir.</a:t>
            </a:r>
          </a:p>
        </p:txBody>
      </p:sp>
      <p:sp>
        <p:nvSpPr>
          <p:cNvPr id="14" name="TextBox 14"/>
          <p:cNvSpPr txBox="1"/>
          <p:nvPr/>
        </p:nvSpPr>
        <p:spPr>
          <a:xfrm>
            <a:off x="12244289" y="1327446"/>
            <a:ext cx="4860607" cy="405683"/>
          </a:xfrm>
          <a:prstGeom prst="rect">
            <a:avLst/>
          </a:prstGeom>
        </p:spPr>
        <p:txBody>
          <a:bodyPr lIns="0" tIns="0" rIns="0" bIns="0" rtlCol="0" anchor="t">
            <a:spAutoFit/>
          </a:bodyPr>
          <a:lstStyle/>
          <a:p>
            <a:pPr algn="l">
              <a:lnSpc>
                <a:spcPts val="3360"/>
              </a:lnSpc>
              <a:spcBef>
                <a:spcPct val="0"/>
              </a:spcBef>
            </a:pPr>
            <a:r>
              <a:rPr lang="en-US" sz="2400">
                <a:solidFill>
                  <a:srgbClr val="FFFFFF"/>
                </a:solidFill>
                <a:latin typeface="Open Sauce Bold"/>
              </a:rPr>
              <a:t>Depreme Nasıl Önlem Alırım</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20122" y="-1486471"/>
            <a:ext cx="7315200" cy="2157984"/>
          </a:xfrm>
          <a:custGeom>
            <a:avLst/>
            <a:gdLst/>
            <a:ahLst/>
            <a:cxnLst/>
            <a:rect l="l" t="t" r="r" b="b"/>
            <a:pathLst>
              <a:path w="7315200" h="2157984">
                <a:moveTo>
                  <a:pt x="0" y="0"/>
                </a:moveTo>
                <a:lnTo>
                  <a:pt x="7315200" y="0"/>
                </a:lnTo>
                <a:lnTo>
                  <a:pt x="7315200" y="2157984"/>
                </a:lnTo>
                <a:lnTo>
                  <a:pt x="0" y="21579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259300" y="314325"/>
            <a:ext cx="714375" cy="714375"/>
          </a:xfrm>
          <a:custGeom>
            <a:avLst/>
            <a:gdLst/>
            <a:ahLst/>
            <a:cxnLst/>
            <a:rect l="l" t="t" r="r" b="b"/>
            <a:pathLst>
              <a:path w="714375" h="714375">
                <a:moveTo>
                  <a:pt x="0" y="0"/>
                </a:moveTo>
                <a:lnTo>
                  <a:pt x="714375" y="0"/>
                </a:lnTo>
                <a:lnTo>
                  <a:pt x="714375" y="714375"/>
                </a:lnTo>
                <a:lnTo>
                  <a:pt x="0" y="714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2700000">
            <a:off x="17450167" y="516086"/>
            <a:ext cx="310853" cy="310853"/>
          </a:xfrm>
          <a:custGeom>
            <a:avLst/>
            <a:gdLst/>
            <a:ahLst/>
            <a:cxnLst/>
            <a:rect l="l" t="t" r="r" b="b"/>
            <a:pathLst>
              <a:path w="310853" h="310853">
                <a:moveTo>
                  <a:pt x="0" y="0"/>
                </a:moveTo>
                <a:lnTo>
                  <a:pt x="310853" y="0"/>
                </a:lnTo>
                <a:lnTo>
                  <a:pt x="310853" y="310853"/>
                </a:lnTo>
                <a:lnTo>
                  <a:pt x="0" y="3108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005787" y="6627397"/>
            <a:ext cx="10635677" cy="39884"/>
          </a:xfrm>
          <a:custGeom>
            <a:avLst/>
            <a:gdLst/>
            <a:ahLst/>
            <a:cxnLst/>
            <a:rect l="l" t="t" r="r" b="b"/>
            <a:pathLst>
              <a:path w="10635677" h="39884">
                <a:moveTo>
                  <a:pt x="0" y="0"/>
                </a:moveTo>
                <a:lnTo>
                  <a:pt x="10635676" y="0"/>
                </a:lnTo>
                <a:lnTo>
                  <a:pt x="10635676" y="39884"/>
                </a:lnTo>
                <a:lnTo>
                  <a:pt x="0" y="398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0177009" y="0"/>
            <a:ext cx="3274588" cy="6627397"/>
          </a:xfrm>
          <a:custGeom>
            <a:avLst/>
            <a:gdLst/>
            <a:ahLst/>
            <a:cxnLst/>
            <a:rect l="l" t="t" r="r" b="b"/>
            <a:pathLst>
              <a:path w="3274588" h="6627397">
                <a:moveTo>
                  <a:pt x="0" y="0"/>
                </a:moveTo>
                <a:lnTo>
                  <a:pt x="3274588" y="0"/>
                </a:lnTo>
                <a:lnTo>
                  <a:pt x="3274588" y="6627397"/>
                </a:lnTo>
                <a:lnTo>
                  <a:pt x="0" y="6627397"/>
                </a:lnTo>
                <a:lnTo>
                  <a:pt x="0" y="0"/>
                </a:lnTo>
                <a:close/>
              </a:path>
            </a:pathLst>
          </a:custGeom>
          <a:blipFill>
            <a:blip r:embed="rId10"/>
            <a:stretch>
              <a:fillRect/>
            </a:stretch>
          </a:blipFill>
        </p:spPr>
      </p:sp>
      <p:sp>
        <p:nvSpPr>
          <p:cNvPr id="7" name="Freeform 7"/>
          <p:cNvSpPr/>
          <p:nvPr/>
        </p:nvSpPr>
        <p:spPr>
          <a:xfrm>
            <a:off x="14207878" y="152865"/>
            <a:ext cx="2932546" cy="6521014"/>
          </a:xfrm>
          <a:custGeom>
            <a:avLst/>
            <a:gdLst/>
            <a:ahLst/>
            <a:cxnLst/>
            <a:rect l="l" t="t" r="r" b="b"/>
            <a:pathLst>
              <a:path w="2932546" h="6521014">
                <a:moveTo>
                  <a:pt x="0" y="0"/>
                </a:moveTo>
                <a:lnTo>
                  <a:pt x="2932546" y="0"/>
                </a:lnTo>
                <a:lnTo>
                  <a:pt x="2932546" y="6521014"/>
                </a:lnTo>
                <a:lnTo>
                  <a:pt x="0" y="6521014"/>
                </a:lnTo>
                <a:lnTo>
                  <a:pt x="0" y="0"/>
                </a:lnTo>
                <a:close/>
              </a:path>
            </a:pathLst>
          </a:custGeom>
          <a:blipFill>
            <a:blip r:embed="rId11"/>
            <a:stretch>
              <a:fillRect/>
            </a:stretch>
          </a:blipFill>
        </p:spPr>
      </p:sp>
      <p:pic>
        <p:nvPicPr>
          <p:cNvPr id="8" name="Picture 8"/>
          <p:cNvPicPr>
            <a:picLocks noChangeAspect="1"/>
          </p:cNvPicPr>
          <p:nvPr/>
        </p:nvPicPr>
        <p:blipFill>
          <a:blip r:embed="rId12"/>
          <a:srcRect/>
          <a:stretch>
            <a:fillRect/>
          </a:stretch>
        </p:blipFill>
        <p:spPr>
          <a:xfrm>
            <a:off x="5597292" y="1089157"/>
            <a:ext cx="1677480" cy="1635543"/>
          </a:xfrm>
          <a:prstGeom prst="rect">
            <a:avLst/>
          </a:prstGeom>
        </p:spPr>
      </p:pic>
      <p:sp>
        <p:nvSpPr>
          <p:cNvPr id="9" name="Freeform 9"/>
          <p:cNvSpPr/>
          <p:nvPr/>
        </p:nvSpPr>
        <p:spPr>
          <a:xfrm>
            <a:off x="0" y="7874239"/>
            <a:ext cx="2513292" cy="2412761"/>
          </a:xfrm>
          <a:custGeom>
            <a:avLst/>
            <a:gdLst/>
            <a:ahLst/>
            <a:cxnLst/>
            <a:rect l="l" t="t" r="r" b="b"/>
            <a:pathLst>
              <a:path w="2513292" h="2412761">
                <a:moveTo>
                  <a:pt x="0" y="0"/>
                </a:moveTo>
                <a:lnTo>
                  <a:pt x="2513292" y="0"/>
                </a:lnTo>
                <a:lnTo>
                  <a:pt x="2513292" y="2412761"/>
                </a:lnTo>
                <a:lnTo>
                  <a:pt x="0" y="241276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3766387" y="5908546"/>
            <a:ext cx="8127062" cy="4378454"/>
          </a:xfrm>
          <a:custGeom>
            <a:avLst/>
            <a:gdLst/>
            <a:ahLst/>
            <a:cxnLst/>
            <a:rect l="l" t="t" r="r" b="b"/>
            <a:pathLst>
              <a:path w="8127062" h="4378454">
                <a:moveTo>
                  <a:pt x="0" y="0"/>
                </a:moveTo>
                <a:lnTo>
                  <a:pt x="8127062" y="0"/>
                </a:lnTo>
                <a:lnTo>
                  <a:pt x="8127062" y="4378454"/>
                </a:lnTo>
                <a:lnTo>
                  <a:pt x="0" y="4378454"/>
                </a:lnTo>
                <a:lnTo>
                  <a:pt x="0" y="0"/>
                </a:lnTo>
                <a:close/>
              </a:path>
            </a:pathLst>
          </a:custGeom>
          <a:blipFill>
            <a:blip r:embed="rId15"/>
            <a:stretch>
              <a:fillRect/>
            </a:stretch>
          </a:blipFill>
        </p:spPr>
      </p:sp>
      <p:sp>
        <p:nvSpPr>
          <p:cNvPr id="11" name="Freeform 11"/>
          <p:cNvSpPr/>
          <p:nvPr/>
        </p:nvSpPr>
        <p:spPr>
          <a:xfrm>
            <a:off x="14038949" y="8241984"/>
            <a:ext cx="3934726" cy="2032631"/>
          </a:xfrm>
          <a:custGeom>
            <a:avLst/>
            <a:gdLst/>
            <a:ahLst/>
            <a:cxnLst/>
            <a:rect l="l" t="t" r="r" b="b"/>
            <a:pathLst>
              <a:path w="3934726" h="2032631">
                <a:moveTo>
                  <a:pt x="0" y="0"/>
                </a:moveTo>
                <a:lnTo>
                  <a:pt x="3934726" y="0"/>
                </a:lnTo>
                <a:lnTo>
                  <a:pt x="3934726" y="2032632"/>
                </a:lnTo>
                <a:lnTo>
                  <a:pt x="0" y="203263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TextBox 12"/>
          <p:cNvSpPr txBox="1"/>
          <p:nvPr/>
        </p:nvSpPr>
        <p:spPr>
          <a:xfrm>
            <a:off x="425450" y="967519"/>
            <a:ext cx="6681874" cy="1955019"/>
          </a:xfrm>
          <a:prstGeom prst="rect">
            <a:avLst/>
          </a:prstGeom>
        </p:spPr>
        <p:txBody>
          <a:bodyPr lIns="0" tIns="0" rIns="0" bIns="0" rtlCol="0" anchor="t">
            <a:spAutoFit/>
          </a:bodyPr>
          <a:lstStyle/>
          <a:p>
            <a:pPr algn="l">
              <a:lnSpc>
                <a:spcPts val="7602"/>
              </a:lnSpc>
            </a:pPr>
            <a:r>
              <a:rPr lang="en-US" sz="7039">
                <a:solidFill>
                  <a:srgbClr val="000000"/>
                </a:solidFill>
                <a:latin typeface="Open Sans Bold Bold"/>
              </a:rPr>
              <a:t>TERCIHLER EKRANI</a:t>
            </a:r>
          </a:p>
        </p:txBody>
      </p:sp>
      <p:sp>
        <p:nvSpPr>
          <p:cNvPr id="13" name="TextBox 13"/>
          <p:cNvSpPr txBox="1"/>
          <p:nvPr/>
        </p:nvSpPr>
        <p:spPr>
          <a:xfrm>
            <a:off x="425450" y="3673743"/>
            <a:ext cx="8707912" cy="1542198"/>
          </a:xfrm>
          <a:prstGeom prst="rect">
            <a:avLst/>
          </a:prstGeom>
        </p:spPr>
        <p:txBody>
          <a:bodyPr lIns="0" tIns="0" rIns="0" bIns="0" rtlCol="0" anchor="t">
            <a:spAutoFit/>
          </a:bodyPr>
          <a:lstStyle/>
          <a:p>
            <a:pPr algn="l">
              <a:lnSpc>
                <a:spcPts val="3080"/>
              </a:lnSpc>
            </a:pPr>
            <a:r>
              <a:rPr lang="en-US" sz="2000">
                <a:solidFill>
                  <a:srgbClr val="000000"/>
                </a:solidFill>
                <a:latin typeface="Open Sauce"/>
              </a:rPr>
              <a:t>Bu ekranda kullanıcılar uygulamayı kendine göre özelleştirebilme imkanı sunuyor eğer kaynak, saat,büyüklük filtreleme ayarlarını değiştirirse kullanıcı artık uygulamayı her açtığında bu ayarlara göre gelecektir. Ayrıca gizlilik politikalrının açıklandığı kısımda burasıdır.</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7567" r="-17567"/>
            </a:stretch>
          </a:blipFill>
        </p:spPr>
      </p:sp>
      <p:sp>
        <p:nvSpPr>
          <p:cNvPr id="3" name="TextBox 3"/>
          <p:cNvSpPr txBox="1"/>
          <p:nvPr/>
        </p:nvSpPr>
        <p:spPr>
          <a:xfrm>
            <a:off x="1028700" y="7026343"/>
            <a:ext cx="10883150" cy="1623953"/>
          </a:xfrm>
          <a:prstGeom prst="rect">
            <a:avLst/>
          </a:prstGeom>
        </p:spPr>
        <p:txBody>
          <a:bodyPr lIns="0" tIns="0" rIns="0" bIns="0" rtlCol="0" anchor="t">
            <a:spAutoFit/>
          </a:bodyPr>
          <a:lstStyle/>
          <a:p>
            <a:pPr algn="l">
              <a:lnSpc>
                <a:spcPts val="13389"/>
              </a:lnSpc>
            </a:pPr>
            <a:r>
              <a:rPr lang="en-US" sz="9563" spc="889">
                <a:solidFill>
                  <a:srgbClr val="FFFFFF"/>
                </a:solidFill>
                <a:latin typeface="Open Sans Bold Bold"/>
              </a:rPr>
              <a:t>TEŞEKKÜRLER!!</a:t>
            </a:r>
          </a:p>
        </p:txBody>
      </p:sp>
      <p:sp>
        <p:nvSpPr>
          <p:cNvPr id="4" name="TextBox 4"/>
          <p:cNvSpPr txBox="1"/>
          <p:nvPr/>
        </p:nvSpPr>
        <p:spPr>
          <a:xfrm>
            <a:off x="12378233" y="8593146"/>
            <a:ext cx="5790215" cy="1552517"/>
          </a:xfrm>
          <a:prstGeom prst="rect">
            <a:avLst/>
          </a:prstGeom>
        </p:spPr>
        <p:txBody>
          <a:bodyPr lIns="0" tIns="0" rIns="0" bIns="0" rtlCol="0" anchor="t">
            <a:spAutoFit/>
          </a:bodyPr>
          <a:lstStyle/>
          <a:p>
            <a:pPr algn="just">
              <a:lnSpc>
                <a:spcPts val="4141"/>
              </a:lnSpc>
            </a:pPr>
            <a:r>
              <a:rPr lang="en-US" sz="2958" dirty="0" err="1">
                <a:solidFill>
                  <a:srgbClr val="FFFFFF"/>
                </a:solidFill>
                <a:latin typeface="Open Sans SemiCondensed Bold"/>
              </a:rPr>
              <a:t>Öğrenci</a:t>
            </a:r>
            <a:r>
              <a:rPr lang="en-US" sz="2958" dirty="0">
                <a:solidFill>
                  <a:srgbClr val="FFFFFF"/>
                </a:solidFill>
                <a:latin typeface="Open Sans SemiCondensed Bold"/>
              </a:rPr>
              <a:t> </a:t>
            </a:r>
            <a:r>
              <a:rPr lang="en-US" sz="2958" dirty="0" err="1">
                <a:solidFill>
                  <a:srgbClr val="FFFFFF"/>
                </a:solidFill>
                <a:latin typeface="Open Sans SemiCondensed Bold"/>
              </a:rPr>
              <a:t>Numarası</a:t>
            </a:r>
            <a:r>
              <a:rPr lang="en-US" sz="2958" dirty="0">
                <a:solidFill>
                  <a:srgbClr val="FFFFFF"/>
                </a:solidFill>
                <a:latin typeface="Open Sans SemiCondensed Bold"/>
              </a:rPr>
              <a:t>: 20290243 </a:t>
            </a:r>
          </a:p>
          <a:p>
            <a:pPr algn="just">
              <a:lnSpc>
                <a:spcPts val="4141"/>
              </a:lnSpc>
            </a:pPr>
            <a:r>
              <a:rPr lang="en-US" sz="2958" dirty="0" err="1">
                <a:solidFill>
                  <a:srgbClr val="FFFFFF"/>
                </a:solidFill>
                <a:latin typeface="Open Sans SemiCondensed Bold"/>
              </a:rPr>
              <a:t>Öğrenci</a:t>
            </a:r>
            <a:r>
              <a:rPr lang="en-US" sz="2958" dirty="0">
                <a:solidFill>
                  <a:srgbClr val="FFFFFF"/>
                </a:solidFill>
                <a:latin typeface="Open Sans SemiCondensed Bold"/>
              </a:rPr>
              <a:t> </a:t>
            </a:r>
            <a:r>
              <a:rPr lang="en-US" sz="2958" dirty="0" err="1">
                <a:solidFill>
                  <a:srgbClr val="FFFFFF"/>
                </a:solidFill>
                <a:latin typeface="Open Sans SemiCondensed Bold"/>
              </a:rPr>
              <a:t>Adı</a:t>
            </a:r>
            <a:r>
              <a:rPr lang="en-US" sz="2958" dirty="0">
                <a:solidFill>
                  <a:srgbClr val="FFFFFF"/>
                </a:solidFill>
                <a:latin typeface="Open Sans SemiCondensed Bold"/>
              </a:rPr>
              <a:t> SOYADI: Sefa Demirci </a:t>
            </a:r>
          </a:p>
          <a:p>
            <a:pPr algn="just">
              <a:lnSpc>
                <a:spcPts val="4141"/>
              </a:lnSpc>
            </a:pPr>
            <a:r>
              <a:rPr lang="en-US" sz="2958" dirty="0" err="1">
                <a:solidFill>
                  <a:srgbClr val="FFFFFF"/>
                </a:solidFill>
                <a:latin typeface="Open Sans SemiCondensed Bold"/>
              </a:rPr>
              <a:t>Danışman</a:t>
            </a:r>
            <a:r>
              <a:rPr lang="en-US" sz="2958" dirty="0">
                <a:solidFill>
                  <a:srgbClr val="FFFFFF"/>
                </a:solidFill>
                <a:latin typeface="Open Sans SemiCondensed Bold"/>
              </a:rPr>
              <a:t> </a:t>
            </a:r>
            <a:r>
              <a:rPr lang="en-US" sz="2958" dirty="0" err="1">
                <a:solidFill>
                  <a:srgbClr val="FFFFFF"/>
                </a:solidFill>
                <a:latin typeface="Open Sans SemiCondensed Bold"/>
              </a:rPr>
              <a:t>Adı</a:t>
            </a:r>
            <a:r>
              <a:rPr lang="en-US" sz="2958" dirty="0">
                <a:solidFill>
                  <a:srgbClr val="FFFFFF"/>
                </a:solidFill>
                <a:latin typeface="Open Sans SemiCondensed Bold"/>
              </a:rPr>
              <a:t> SOYADI: </a:t>
            </a:r>
            <a:r>
              <a:rPr lang="tr-TR" sz="2958" dirty="0">
                <a:solidFill>
                  <a:srgbClr val="FFFFFF"/>
                </a:solidFill>
                <a:latin typeface="Open Sans SemiCondensed Bold"/>
              </a:rPr>
              <a:t>Enver Bağcı</a:t>
            </a:r>
            <a:endParaRPr lang="en-US" sz="2958" dirty="0">
              <a:solidFill>
                <a:srgbClr val="FFFFFF"/>
              </a:solidFill>
              <a:latin typeface="Open Sans SemiCondensed Bold"/>
            </a:endParaRPr>
          </a:p>
        </p:txBody>
      </p:sp>
      <p:sp>
        <p:nvSpPr>
          <p:cNvPr id="5" name="Freeform 5"/>
          <p:cNvSpPr/>
          <p:nvPr/>
        </p:nvSpPr>
        <p:spPr>
          <a:xfrm>
            <a:off x="9478492" y="142438"/>
            <a:ext cx="1772523" cy="1772523"/>
          </a:xfrm>
          <a:custGeom>
            <a:avLst/>
            <a:gdLst/>
            <a:ahLst/>
            <a:cxnLst/>
            <a:rect l="l" t="t" r="r" b="b"/>
            <a:pathLst>
              <a:path w="1772523" h="1772523">
                <a:moveTo>
                  <a:pt x="0" y="0"/>
                </a:moveTo>
                <a:lnTo>
                  <a:pt x="1772523" y="0"/>
                </a:lnTo>
                <a:lnTo>
                  <a:pt x="1772523" y="1772524"/>
                </a:lnTo>
                <a:lnTo>
                  <a:pt x="0" y="1772524"/>
                </a:lnTo>
                <a:lnTo>
                  <a:pt x="0" y="0"/>
                </a:lnTo>
                <a:close/>
              </a:path>
            </a:pathLst>
          </a:custGeom>
          <a:blipFill>
            <a:blip r:embed="rId3"/>
            <a:stretch>
              <a:fillRect/>
            </a:stretch>
          </a:blipFill>
        </p:spPr>
      </p:sp>
      <p:sp>
        <p:nvSpPr>
          <p:cNvPr id="6" name="TextBox 6"/>
          <p:cNvSpPr txBox="1"/>
          <p:nvPr/>
        </p:nvSpPr>
        <p:spPr>
          <a:xfrm>
            <a:off x="11571013" y="181056"/>
            <a:ext cx="6383103" cy="1590513"/>
          </a:xfrm>
          <a:prstGeom prst="rect">
            <a:avLst/>
          </a:prstGeom>
        </p:spPr>
        <p:txBody>
          <a:bodyPr lIns="0" tIns="0" rIns="0" bIns="0" rtlCol="0" anchor="t">
            <a:spAutoFit/>
          </a:bodyPr>
          <a:lstStyle/>
          <a:p>
            <a:pPr algn="ctr">
              <a:lnSpc>
                <a:spcPts val="6299"/>
              </a:lnSpc>
            </a:pPr>
            <a:r>
              <a:rPr lang="en-US" sz="4500">
                <a:solidFill>
                  <a:srgbClr val="FFFFFF"/>
                </a:solidFill>
                <a:latin typeface="Arimo Bold"/>
              </a:rPr>
              <a:t>Ankara Üniversitesi </a:t>
            </a:r>
          </a:p>
          <a:p>
            <a:pPr algn="ctr">
              <a:lnSpc>
                <a:spcPts val="6299"/>
              </a:lnSpc>
            </a:pPr>
            <a:r>
              <a:rPr lang="en-US" sz="4500">
                <a:solidFill>
                  <a:srgbClr val="FFFFFF"/>
                </a:solidFill>
                <a:latin typeface="Arimo Bold"/>
              </a:rPr>
              <a:t>Bilgisayar Mühendisliği</a:t>
            </a:r>
          </a:p>
        </p:txBody>
      </p:sp>
      <p:sp>
        <p:nvSpPr>
          <p:cNvPr id="7" name="Freeform 7"/>
          <p:cNvSpPr/>
          <p:nvPr/>
        </p:nvSpPr>
        <p:spPr>
          <a:xfrm>
            <a:off x="7933326" y="9420224"/>
            <a:ext cx="673024" cy="488784"/>
          </a:xfrm>
          <a:custGeom>
            <a:avLst/>
            <a:gdLst/>
            <a:ahLst/>
            <a:cxnLst/>
            <a:rect l="l" t="t" r="r" b="b"/>
            <a:pathLst>
              <a:path w="673024" h="488784">
                <a:moveTo>
                  <a:pt x="0" y="0"/>
                </a:moveTo>
                <a:lnTo>
                  <a:pt x="673024" y="0"/>
                </a:lnTo>
                <a:lnTo>
                  <a:pt x="673024" y="488784"/>
                </a:lnTo>
                <a:lnTo>
                  <a:pt x="0" y="488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8872669" y="9705975"/>
            <a:ext cx="3181248" cy="291411"/>
          </a:xfrm>
          <a:prstGeom prst="rect">
            <a:avLst/>
          </a:prstGeom>
        </p:spPr>
        <p:txBody>
          <a:bodyPr lIns="0" tIns="0" rIns="0" bIns="0" rtlCol="0" anchor="t">
            <a:spAutoFit/>
          </a:bodyPr>
          <a:lstStyle/>
          <a:p>
            <a:pPr algn="l">
              <a:lnSpc>
                <a:spcPts val="2340"/>
              </a:lnSpc>
            </a:pPr>
            <a:r>
              <a:rPr lang="en-US" sz="1800">
                <a:solidFill>
                  <a:srgbClr val="FFFFFF"/>
                </a:solidFill>
                <a:latin typeface="Open Sauce"/>
              </a:rPr>
              <a:t>sefa.demirci1@outlook.com</a:t>
            </a:r>
          </a:p>
        </p:txBody>
      </p:sp>
      <p:sp>
        <p:nvSpPr>
          <p:cNvPr id="9" name="TextBox 9"/>
          <p:cNvSpPr txBox="1"/>
          <p:nvPr/>
        </p:nvSpPr>
        <p:spPr>
          <a:xfrm>
            <a:off x="8872669" y="9239250"/>
            <a:ext cx="2828986" cy="353033"/>
          </a:xfrm>
          <a:prstGeom prst="rect">
            <a:avLst/>
          </a:prstGeom>
        </p:spPr>
        <p:txBody>
          <a:bodyPr lIns="0" tIns="0" rIns="0" bIns="0" rtlCol="0" anchor="t">
            <a:spAutoFit/>
          </a:bodyPr>
          <a:lstStyle/>
          <a:p>
            <a:pPr algn="l">
              <a:lnSpc>
                <a:spcPts val="2859"/>
              </a:lnSpc>
            </a:pPr>
            <a:r>
              <a:rPr lang="en-US" sz="2199">
                <a:solidFill>
                  <a:srgbClr val="FFFFFF"/>
                </a:solidFill>
                <a:latin typeface="Open Sans Bold Bold"/>
              </a:rPr>
              <a:t>MAIL ADRESI</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3813214" y="7603451"/>
            <a:ext cx="7626427" cy="5367098"/>
          </a:xfrm>
          <a:custGeom>
            <a:avLst/>
            <a:gdLst/>
            <a:ahLst/>
            <a:cxnLst/>
            <a:rect l="l" t="t" r="r" b="b"/>
            <a:pathLst>
              <a:path w="7626427" h="5367098">
                <a:moveTo>
                  <a:pt x="0" y="0"/>
                </a:moveTo>
                <a:lnTo>
                  <a:pt x="7626428" y="0"/>
                </a:lnTo>
                <a:lnTo>
                  <a:pt x="7626428" y="5367098"/>
                </a:lnTo>
                <a:lnTo>
                  <a:pt x="0" y="53670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259300" y="314325"/>
            <a:ext cx="714375" cy="714375"/>
          </a:xfrm>
          <a:custGeom>
            <a:avLst/>
            <a:gdLst/>
            <a:ahLst/>
            <a:cxnLst/>
            <a:rect l="l" t="t" r="r" b="b"/>
            <a:pathLst>
              <a:path w="714375" h="714375">
                <a:moveTo>
                  <a:pt x="0" y="0"/>
                </a:moveTo>
                <a:lnTo>
                  <a:pt x="714375" y="0"/>
                </a:lnTo>
                <a:lnTo>
                  <a:pt x="714375" y="714375"/>
                </a:lnTo>
                <a:lnTo>
                  <a:pt x="0" y="714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800000">
            <a:off x="17407575" y="497593"/>
            <a:ext cx="417825" cy="347839"/>
          </a:xfrm>
          <a:custGeom>
            <a:avLst/>
            <a:gdLst/>
            <a:ahLst/>
            <a:cxnLst/>
            <a:rect l="l" t="t" r="r" b="b"/>
            <a:pathLst>
              <a:path w="417825" h="347839">
                <a:moveTo>
                  <a:pt x="0" y="0"/>
                </a:moveTo>
                <a:lnTo>
                  <a:pt x="417825" y="0"/>
                </a:lnTo>
                <a:lnTo>
                  <a:pt x="417825" y="347839"/>
                </a:lnTo>
                <a:lnTo>
                  <a:pt x="0" y="3478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5400000">
            <a:off x="5441470" y="-511651"/>
            <a:ext cx="4417843" cy="2556827"/>
          </a:xfrm>
          <a:custGeom>
            <a:avLst/>
            <a:gdLst/>
            <a:ahLst/>
            <a:cxnLst/>
            <a:rect l="l" t="t" r="r" b="b"/>
            <a:pathLst>
              <a:path w="4417843" h="2556827">
                <a:moveTo>
                  <a:pt x="0" y="0"/>
                </a:moveTo>
                <a:lnTo>
                  <a:pt x="4417843" y="0"/>
                </a:lnTo>
                <a:lnTo>
                  <a:pt x="4417843" y="2556827"/>
                </a:lnTo>
                <a:lnTo>
                  <a:pt x="0" y="25568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6011260" y="9669085"/>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7062696" y="9669085"/>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7564756" y="9669085"/>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6540414" y="9669085"/>
            <a:ext cx="265625" cy="260644"/>
          </a:xfrm>
          <a:custGeom>
            <a:avLst/>
            <a:gdLst/>
            <a:ahLst/>
            <a:cxnLst/>
            <a:rect l="l" t="t" r="r" b="b"/>
            <a:pathLst>
              <a:path w="265625" h="260644">
                <a:moveTo>
                  <a:pt x="0" y="0"/>
                </a:moveTo>
                <a:lnTo>
                  <a:pt x="265625" y="0"/>
                </a:lnTo>
                <a:lnTo>
                  <a:pt x="265625" y="260644"/>
                </a:lnTo>
                <a:lnTo>
                  <a:pt x="0" y="2606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635536" y="3223890"/>
            <a:ext cx="6656097" cy="3839219"/>
          </a:xfrm>
          <a:custGeom>
            <a:avLst/>
            <a:gdLst/>
            <a:ahLst/>
            <a:cxnLst/>
            <a:rect l="l" t="t" r="r" b="b"/>
            <a:pathLst>
              <a:path w="6656097" h="3839219">
                <a:moveTo>
                  <a:pt x="0" y="0"/>
                </a:moveTo>
                <a:lnTo>
                  <a:pt x="6656096" y="0"/>
                </a:lnTo>
                <a:lnTo>
                  <a:pt x="6656096" y="3839220"/>
                </a:lnTo>
                <a:lnTo>
                  <a:pt x="0" y="3839220"/>
                </a:lnTo>
                <a:lnTo>
                  <a:pt x="0" y="0"/>
                </a:lnTo>
                <a:close/>
              </a:path>
            </a:pathLst>
          </a:custGeom>
          <a:blipFill>
            <a:blip r:embed="rId16"/>
            <a:stretch>
              <a:fillRect/>
            </a:stretch>
          </a:blipFill>
          <a:ln w="38100" cap="sq">
            <a:solidFill>
              <a:srgbClr val="000000"/>
            </a:solidFill>
            <a:prstDash val="solid"/>
            <a:miter/>
          </a:ln>
        </p:spPr>
      </p:sp>
      <p:sp>
        <p:nvSpPr>
          <p:cNvPr id="11" name="TextBox 11"/>
          <p:cNvSpPr txBox="1"/>
          <p:nvPr/>
        </p:nvSpPr>
        <p:spPr>
          <a:xfrm>
            <a:off x="8338240" y="1104900"/>
            <a:ext cx="7491894" cy="2259249"/>
          </a:xfrm>
          <a:prstGeom prst="rect">
            <a:avLst/>
          </a:prstGeom>
        </p:spPr>
        <p:txBody>
          <a:bodyPr lIns="0" tIns="0" rIns="0" bIns="0" rtlCol="0" anchor="t">
            <a:spAutoFit/>
          </a:bodyPr>
          <a:lstStyle/>
          <a:p>
            <a:pPr algn="l">
              <a:lnSpc>
                <a:spcPts val="5880"/>
              </a:lnSpc>
            </a:pPr>
            <a:r>
              <a:rPr lang="en-US" sz="5600">
                <a:solidFill>
                  <a:srgbClr val="000000"/>
                </a:solidFill>
                <a:latin typeface="Open Sans Bold Bold"/>
              </a:rPr>
              <a:t>DEPREM RADARI PROJESİNİN KONUSU</a:t>
            </a:r>
          </a:p>
        </p:txBody>
      </p:sp>
      <p:sp>
        <p:nvSpPr>
          <p:cNvPr id="12" name="TextBox 12"/>
          <p:cNvSpPr txBox="1"/>
          <p:nvPr/>
        </p:nvSpPr>
        <p:spPr>
          <a:xfrm>
            <a:off x="8338240" y="5481588"/>
            <a:ext cx="8331681" cy="2101201"/>
          </a:xfrm>
          <a:prstGeom prst="rect">
            <a:avLst/>
          </a:prstGeom>
        </p:spPr>
        <p:txBody>
          <a:bodyPr lIns="0" tIns="0" rIns="0" bIns="0" rtlCol="0" anchor="t">
            <a:spAutoFit/>
          </a:bodyPr>
          <a:lstStyle/>
          <a:p>
            <a:pPr algn="l">
              <a:lnSpc>
                <a:spcPts val="2799"/>
              </a:lnSpc>
              <a:spcBef>
                <a:spcPct val="0"/>
              </a:spcBef>
            </a:pPr>
            <a:r>
              <a:rPr lang="en-US" sz="1999" spc="185">
                <a:solidFill>
                  <a:srgbClr val="000000"/>
                </a:solidFill>
                <a:latin typeface="Open Sauce"/>
              </a:rPr>
              <a:t>Yaşadığımız ülke depremler ülkesi olduğu için insanların bilinçlenmesi ve eğitilmesi gerekiyordu bu konuda biz bu araştırmada mobil uygulama ile nasıl dikkat çekeriz ve kullanıcıların günlük kullandığı bir uygulama oluruz şeklindeydi. Sonuç olarak Deprem Radarı uygulaması fikri ortaya çıkmıştır.</a:t>
            </a:r>
          </a:p>
        </p:txBody>
      </p:sp>
      <p:sp>
        <p:nvSpPr>
          <p:cNvPr id="13" name="TextBox 13"/>
          <p:cNvSpPr txBox="1"/>
          <p:nvPr/>
        </p:nvSpPr>
        <p:spPr>
          <a:xfrm>
            <a:off x="8338240" y="4593571"/>
            <a:ext cx="8141181" cy="396159"/>
          </a:xfrm>
          <a:prstGeom prst="rect">
            <a:avLst/>
          </a:prstGeom>
        </p:spPr>
        <p:txBody>
          <a:bodyPr lIns="0" tIns="0" rIns="0" bIns="0" rtlCol="0" anchor="t">
            <a:spAutoFit/>
          </a:bodyPr>
          <a:lstStyle/>
          <a:p>
            <a:pPr algn="l">
              <a:lnSpc>
                <a:spcPts val="3360"/>
              </a:lnSpc>
            </a:pPr>
            <a:r>
              <a:rPr lang="en-US" sz="2400">
                <a:solidFill>
                  <a:srgbClr val="004AAD"/>
                </a:solidFill>
                <a:latin typeface="Open Sans Bold"/>
              </a:rPr>
              <a:t>UYGULAMANIN TANIMI</a:t>
            </a:r>
          </a:p>
        </p:txBody>
      </p:sp>
    </p:spTree>
  </p:cSld>
  <p:clrMapOvr>
    <a:masterClrMapping/>
  </p:clrMapOvr>
  <p:transition>
    <p:circl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sp>
        <p:nvSpPr>
          <p:cNvPr id="2" name="Freeform 2"/>
          <p:cNvSpPr/>
          <p:nvPr/>
        </p:nvSpPr>
        <p:spPr>
          <a:xfrm>
            <a:off x="-1750568" y="-1456954"/>
            <a:ext cx="4193168" cy="2966667"/>
          </a:xfrm>
          <a:custGeom>
            <a:avLst/>
            <a:gdLst/>
            <a:ahLst/>
            <a:cxnLst/>
            <a:rect l="l" t="t" r="r" b="b"/>
            <a:pathLst>
              <a:path w="4193168" h="2966667">
                <a:moveTo>
                  <a:pt x="0" y="0"/>
                </a:moveTo>
                <a:lnTo>
                  <a:pt x="4193169" y="0"/>
                </a:lnTo>
                <a:lnTo>
                  <a:pt x="4193169" y="2966667"/>
                </a:lnTo>
                <a:lnTo>
                  <a:pt x="0" y="29666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259300" y="8617846"/>
            <a:ext cx="1642777" cy="1907433"/>
          </a:xfrm>
          <a:custGeom>
            <a:avLst/>
            <a:gdLst/>
            <a:ahLst/>
            <a:cxnLst/>
            <a:rect l="l" t="t" r="r" b="b"/>
            <a:pathLst>
              <a:path w="1642777" h="1907433">
                <a:moveTo>
                  <a:pt x="0" y="0"/>
                </a:moveTo>
                <a:lnTo>
                  <a:pt x="1642777" y="0"/>
                </a:lnTo>
                <a:lnTo>
                  <a:pt x="1642777" y="1907433"/>
                </a:lnTo>
                <a:lnTo>
                  <a:pt x="0" y="19074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8700" y="8486768"/>
            <a:ext cx="362375" cy="206554"/>
          </a:xfrm>
          <a:custGeom>
            <a:avLst/>
            <a:gdLst/>
            <a:ahLst/>
            <a:cxnLst/>
            <a:rect l="l" t="t" r="r" b="b"/>
            <a:pathLst>
              <a:path w="362375" h="206554">
                <a:moveTo>
                  <a:pt x="0" y="0"/>
                </a:moveTo>
                <a:lnTo>
                  <a:pt x="362375" y="0"/>
                </a:lnTo>
                <a:lnTo>
                  <a:pt x="362375" y="206554"/>
                </a:lnTo>
                <a:lnTo>
                  <a:pt x="0" y="206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91075" y="8486768"/>
            <a:ext cx="362375" cy="206554"/>
          </a:xfrm>
          <a:custGeom>
            <a:avLst/>
            <a:gdLst/>
            <a:ahLst/>
            <a:cxnLst/>
            <a:rect l="l" t="t" r="r" b="b"/>
            <a:pathLst>
              <a:path w="362375" h="206554">
                <a:moveTo>
                  <a:pt x="0" y="0"/>
                </a:moveTo>
                <a:lnTo>
                  <a:pt x="362376" y="0"/>
                </a:lnTo>
                <a:lnTo>
                  <a:pt x="362376" y="206554"/>
                </a:lnTo>
                <a:lnTo>
                  <a:pt x="0" y="206554"/>
                </a:lnTo>
                <a:lnTo>
                  <a:pt x="0" y="0"/>
                </a:lnTo>
                <a:close/>
              </a:path>
            </a:pathLst>
          </a:custGeom>
          <a:blipFill>
            <a:blip r:embed="rId6">
              <a:extLst>
                <a:ext uri="{96DAC541-7B7A-43D3-8B79-37D633B846F1}">
                  <asvg:svgBlip xmlns:asvg="http://schemas.microsoft.com/office/drawing/2016/SVG/main" r:embed="rId8"/>
                </a:ext>
              </a:extLst>
            </a:blip>
            <a:stretch>
              <a:fillRect/>
            </a:stretch>
          </a:blipFill>
        </p:spPr>
      </p:sp>
      <p:sp>
        <p:nvSpPr>
          <p:cNvPr id="6" name="Freeform 6"/>
          <p:cNvSpPr/>
          <p:nvPr/>
        </p:nvSpPr>
        <p:spPr>
          <a:xfrm>
            <a:off x="1766801" y="8486768"/>
            <a:ext cx="362375" cy="206554"/>
          </a:xfrm>
          <a:custGeom>
            <a:avLst/>
            <a:gdLst/>
            <a:ahLst/>
            <a:cxnLst/>
            <a:rect l="l" t="t" r="r" b="b"/>
            <a:pathLst>
              <a:path w="362375" h="206554">
                <a:moveTo>
                  <a:pt x="0" y="0"/>
                </a:moveTo>
                <a:lnTo>
                  <a:pt x="362376" y="0"/>
                </a:lnTo>
                <a:lnTo>
                  <a:pt x="362376" y="206554"/>
                </a:lnTo>
                <a:lnTo>
                  <a:pt x="0" y="206554"/>
                </a:lnTo>
                <a:lnTo>
                  <a:pt x="0" y="0"/>
                </a:lnTo>
                <a:close/>
              </a:path>
            </a:pathLst>
          </a:custGeom>
          <a:blipFill>
            <a:blip r:embed="rId6">
              <a:extLst>
                <a:ext uri="{96DAC541-7B7A-43D3-8B79-37D633B846F1}">
                  <asvg:svgBlip xmlns:asvg="http://schemas.microsoft.com/office/drawing/2016/SVG/main" r:embed="rId8"/>
                </a:ext>
              </a:extLst>
            </a:blip>
            <a:stretch>
              <a:fillRect/>
            </a:stretch>
          </a:blipFill>
        </p:spPr>
      </p:sp>
      <p:sp>
        <p:nvSpPr>
          <p:cNvPr id="7" name="Freeform 7"/>
          <p:cNvSpPr/>
          <p:nvPr/>
        </p:nvSpPr>
        <p:spPr>
          <a:xfrm>
            <a:off x="2129177" y="8486768"/>
            <a:ext cx="362375" cy="206554"/>
          </a:xfrm>
          <a:custGeom>
            <a:avLst/>
            <a:gdLst/>
            <a:ahLst/>
            <a:cxnLst/>
            <a:rect l="l" t="t" r="r" b="b"/>
            <a:pathLst>
              <a:path w="362375" h="206554">
                <a:moveTo>
                  <a:pt x="0" y="0"/>
                </a:moveTo>
                <a:lnTo>
                  <a:pt x="362375" y="0"/>
                </a:lnTo>
                <a:lnTo>
                  <a:pt x="362375" y="206554"/>
                </a:lnTo>
                <a:lnTo>
                  <a:pt x="0" y="206554"/>
                </a:lnTo>
                <a:lnTo>
                  <a:pt x="0" y="0"/>
                </a:lnTo>
                <a:close/>
              </a:path>
            </a:pathLst>
          </a:custGeom>
          <a:blipFill>
            <a:blip r:embed="rId6">
              <a:extLst>
                <a:ext uri="{96DAC541-7B7A-43D3-8B79-37D633B846F1}">
                  <asvg:svgBlip xmlns:asvg="http://schemas.microsoft.com/office/drawing/2016/SVG/main" r:embed="rId8"/>
                </a:ext>
              </a:extLst>
            </a:blip>
            <a:stretch>
              <a:fillRect/>
            </a:stretch>
          </a:blipFill>
        </p:spPr>
      </p:sp>
      <p:sp>
        <p:nvSpPr>
          <p:cNvPr id="8" name="Freeform 8"/>
          <p:cNvSpPr/>
          <p:nvPr/>
        </p:nvSpPr>
        <p:spPr>
          <a:xfrm>
            <a:off x="3598268" y="8486768"/>
            <a:ext cx="362375" cy="206554"/>
          </a:xfrm>
          <a:custGeom>
            <a:avLst/>
            <a:gdLst/>
            <a:ahLst/>
            <a:cxnLst/>
            <a:rect l="l" t="t" r="r" b="b"/>
            <a:pathLst>
              <a:path w="362375" h="206554">
                <a:moveTo>
                  <a:pt x="0" y="0"/>
                </a:moveTo>
                <a:lnTo>
                  <a:pt x="362376" y="0"/>
                </a:lnTo>
                <a:lnTo>
                  <a:pt x="362376" y="206554"/>
                </a:lnTo>
                <a:lnTo>
                  <a:pt x="0" y="206554"/>
                </a:lnTo>
                <a:lnTo>
                  <a:pt x="0" y="0"/>
                </a:lnTo>
                <a:close/>
              </a:path>
            </a:pathLst>
          </a:custGeom>
          <a:blipFill>
            <a:blip r:embed="rId6">
              <a:extLst>
                <a:ext uri="{96DAC541-7B7A-43D3-8B79-37D633B846F1}">
                  <asvg:svgBlip xmlns:asvg="http://schemas.microsoft.com/office/drawing/2016/SVG/main" r:embed="rId8"/>
                </a:ext>
              </a:extLst>
            </a:blip>
            <a:stretch>
              <a:fillRect/>
            </a:stretch>
          </a:blipFill>
        </p:spPr>
      </p:sp>
      <p:sp>
        <p:nvSpPr>
          <p:cNvPr id="9" name="Freeform 9"/>
          <p:cNvSpPr/>
          <p:nvPr/>
        </p:nvSpPr>
        <p:spPr>
          <a:xfrm>
            <a:off x="3235893" y="8486768"/>
            <a:ext cx="362375" cy="206554"/>
          </a:xfrm>
          <a:custGeom>
            <a:avLst/>
            <a:gdLst/>
            <a:ahLst/>
            <a:cxnLst/>
            <a:rect l="l" t="t" r="r" b="b"/>
            <a:pathLst>
              <a:path w="362375" h="206554">
                <a:moveTo>
                  <a:pt x="0" y="0"/>
                </a:moveTo>
                <a:lnTo>
                  <a:pt x="362375" y="0"/>
                </a:lnTo>
                <a:lnTo>
                  <a:pt x="362375" y="206554"/>
                </a:lnTo>
                <a:lnTo>
                  <a:pt x="0" y="206554"/>
                </a:lnTo>
                <a:lnTo>
                  <a:pt x="0" y="0"/>
                </a:lnTo>
                <a:close/>
              </a:path>
            </a:pathLst>
          </a:custGeom>
          <a:blipFill>
            <a:blip r:embed="rId6">
              <a:extLst>
                <a:ext uri="{96DAC541-7B7A-43D3-8B79-37D633B846F1}">
                  <asvg:svgBlip xmlns:asvg="http://schemas.microsoft.com/office/drawing/2016/SVG/main" r:embed="rId8"/>
                </a:ext>
              </a:extLst>
            </a:blip>
            <a:stretch>
              <a:fillRect/>
            </a:stretch>
          </a:blipFill>
        </p:spPr>
      </p:sp>
      <p:sp>
        <p:nvSpPr>
          <p:cNvPr id="10" name="Freeform 10"/>
          <p:cNvSpPr/>
          <p:nvPr/>
        </p:nvSpPr>
        <p:spPr>
          <a:xfrm>
            <a:off x="2873517" y="8486768"/>
            <a:ext cx="362375" cy="206554"/>
          </a:xfrm>
          <a:custGeom>
            <a:avLst/>
            <a:gdLst/>
            <a:ahLst/>
            <a:cxnLst/>
            <a:rect l="l" t="t" r="r" b="b"/>
            <a:pathLst>
              <a:path w="362375" h="206554">
                <a:moveTo>
                  <a:pt x="0" y="0"/>
                </a:moveTo>
                <a:lnTo>
                  <a:pt x="362376" y="0"/>
                </a:lnTo>
                <a:lnTo>
                  <a:pt x="362376" y="206554"/>
                </a:lnTo>
                <a:lnTo>
                  <a:pt x="0" y="206554"/>
                </a:lnTo>
                <a:lnTo>
                  <a:pt x="0" y="0"/>
                </a:lnTo>
                <a:close/>
              </a:path>
            </a:pathLst>
          </a:custGeom>
          <a:blipFill>
            <a:blip r:embed="rId6">
              <a:extLst>
                <a:ext uri="{96DAC541-7B7A-43D3-8B79-37D633B846F1}">
                  <asvg:svgBlip xmlns:asvg="http://schemas.microsoft.com/office/drawing/2016/SVG/main" r:embed="rId8"/>
                </a:ext>
              </a:extLst>
            </a:blip>
            <a:stretch>
              <a:fillRect/>
            </a:stretch>
          </a:blipFill>
        </p:spPr>
      </p:sp>
      <p:sp>
        <p:nvSpPr>
          <p:cNvPr id="11" name="Freeform 11"/>
          <p:cNvSpPr/>
          <p:nvPr/>
        </p:nvSpPr>
        <p:spPr>
          <a:xfrm>
            <a:off x="2491552" y="8486768"/>
            <a:ext cx="362375" cy="206554"/>
          </a:xfrm>
          <a:custGeom>
            <a:avLst/>
            <a:gdLst/>
            <a:ahLst/>
            <a:cxnLst/>
            <a:rect l="l" t="t" r="r" b="b"/>
            <a:pathLst>
              <a:path w="362375" h="206554">
                <a:moveTo>
                  <a:pt x="0" y="0"/>
                </a:moveTo>
                <a:lnTo>
                  <a:pt x="362376" y="0"/>
                </a:lnTo>
                <a:lnTo>
                  <a:pt x="362376" y="206554"/>
                </a:lnTo>
                <a:lnTo>
                  <a:pt x="0" y="206554"/>
                </a:lnTo>
                <a:lnTo>
                  <a:pt x="0" y="0"/>
                </a:lnTo>
                <a:close/>
              </a:path>
            </a:pathLst>
          </a:custGeom>
          <a:blipFill>
            <a:blip r:embed="rId6">
              <a:extLst>
                <a:ext uri="{96DAC541-7B7A-43D3-8B79-37D633B846F1}">
                  <asvg:svgBlip xmlns:asvg="http://schemas.microsoft.com/office/drawing/2016/SVG/main" r:embed="rId8"/>
                </a:ext>
              </a:extLst>
            </a:blip>
            <a:stretch>
              <a:fillRect/>
            </a:stretch>
          </a:blipFill>
        </p:spPr>
      </p:sp>
      <p:sp>
        <p:nvSpPr>
          <p:cNvPr id="12" name="Freeform 12"/>
          <p:cNvSpPr/>
          <p:nvPr/>
        </p:nvSpPr>
        <p:spPr>
          <a:xfrm>
            <a:off x="14650693" y="430241"/>
            <a:ext cx="3429995" cy="7627178"/>
          </a:xfrm>
          <a:custGeom>
            <a:avLst/>
            <a:gdLst/>
            <a:ahLst/>
            <a:cxnLst/>
            <a:rect l="l" t="t" r="r" b="b"/>
            <a:pathLst>
              <a:path w="3429995" h="7627178">
                <a:moveTo>
                  <a:pt x="0" y="0"/>
                </a:moveTo>
                <a:lnTo>
                  <a:pt x="3429995" y="0"/>
                </a:lnTo>
                <a:lnTo>
                  <a:pt x="3429995" y="7627178"/>
                </a:lnTo>
                <a:lnTo>
                  <a:pt x="0" y="7627178"/>
                </a:lnTo>
                <a:lnTo>
                  <a:pt x="0" y="0"/>
                </a:lnTo>
                <a:close/>
              </a:path>
            </a:pathLst>
          </a:custGeom>
          <a:blipFill>
            <a:blip r:embed="rId9"/>
            <a:stretch>
              <a:fillRect/>
            </a:stretch>
          </a:blipFill>
        </p:spPr>
      </p:sp>
      <p:sp>
        <p:nvSpPr>
          <p:cNvPr id="13" name="TextBox 13"/>
          <p:cNvSpPr txBox="1"/>
          <p:nvPr/>
        </p:nvSpPr>
        <p:spPr>
          <a:xfrm>
            <a:off x="1028700" y="1019175"/>
            <a:ext cx="8921060" cy="1716913"/>
          </a:xfrm>
          <a:prstGeom prst="rect">
            <a:avLst/>
          </a:prstGeom>
        </p:spPr>
        <p:txBody>
          <a:bodyPr lIns="0" tIns="0" rIns="0" bIns="0" rtlCol="0" anchor="t">
            <a:spAutoFit/>
          </a:bodyPr>
          <a:lstStyle/>
          <a:p>
            <a:pPr algn="l">
              <a:lnSpc>
                <a:spcPts val="6776"/>
              </a:lnSpc>
            </a:pPr>
            <a:r>
              <a:rPr lang="en-US" sz="5600">
                <a:solidFill>
                  <a:srgbClr val="FFFFFF"/>
                </a:solidFill>
                <a:latin typeface="Open Sans Bold Bold"/>
              </a:rPr>
              <a:t>NASIL BİR UYGULAMA ORTAYA ÇIKTI</a:t>
            </a:r>
          </a:p>
        </p:txBody>
      </p:sp>
      <p:sp>
        <p:nvSpPr>
          <p:cNvPr id="14" name="TextBox 14"/>
          <p:cNvSpPr txBox="1"/>
          <p:nvPr/>
        </p:nvSpPr>
        <p:spPr>
          <a:xfrm>
            <a:off x="1028700" y="4825199"/>
            <a:ext cx="8024587" cy="1044250"/>
          </a:xfrm>
          <a:prstGeom prst="rect">
            <a:avLst/>
          </a:prstGeom>
        </p:spPr>
        <p:txBody>
          <a:bodyPr lIns="0" tIns="0" rIns="0" bIns="0" rtlCol="0" anchor="t">
            <a:spAutoFit/>
          </a:bodyPr>
          <a:lstStyle/>
          <a:p>
            <a:pPr algn="l">
              <a:lnSpc>
                <a:spcPts val="2799"/>
              </a:lnSpc>
              <a:spcBef>
                <a:spcPct val="0"/>
              </a:spcBef>
            </a:pPr>
            <a:r>
              <a:rPr lang="en-US" sz="1999" spc="185">
                <a:solidFill>
                  <a:srgbClr val="FFFFFF"/>
                </a:solidFill>
                <a:latin typeface="Open Sauce"/>
              </a:rPr>
              <a:t>Amacımız, kullanıcıların Türkiye'deki depremleri takip etmelerini kolaylaştırmak ve bilinçli bir şekilde hareket etmelerine yardımcı olmaktır.</a:t>
            </a:r>
          </a:p>
        </p:txBody>
      </p:sp>
      <p:sp>
        <p:nvSpPr>
          <p:cNvPr id="15" name="TextBox 15"/>
          <p:cNvSpPr txBox="1"/>
          <p:nvPr/>
        </p:nvSpPr>
        <p:spPr>
          <a:xfrm>
            <a:off x="1028700" y="4026701"/>
            <a:ext cx="7216694" cy="396159"/>
          </a:xfrm>
          <a:prstGeom prst="rect">
            <a:avLst/>
          </a:prstGeom>
        </p:spPr>
        <p:txBody>
          <a:bodyPr lIns="0" tIns="0" rIns="0" bIns="0" rtlCol="0" anchor="t">
            <a:spAutoFit/>
          </a:bodyPr>
          <a:lstStyle/>
          <a:p>
            <a:pPr algn="l">
              <a:lnSpc>
                <a:spcPts val="3360"/>
              </a:lnSpc>
            </a:pPr>
            <a:r>
              <a:rPr lang="en-US" sz="2400">
                <a:solidFill>
                  <a:srgbClr val="FFFFFF"/>
                </a:solidFill>
                <a:latin typeface="Open Sans Bold"/>
              </a:rPr>
              <a:t>UYGULAMANIN AMACI</a:t>
            </a:r>
          </a:p>
        </p:txBody>
      </p:sp>
      <p:sp>
        <p:nvSpPr>
          <p:cNvPr id="16" name="TextBox 16"/>
          <p:cNvSpPr txBox="1"/>
          <p:nvPr/>
        </p:nvSpPr>
        <p:spPr>
          <a:xfrm>
            <a:off x="6597678" y="6628191"/>
            <a:ext cx="8024587" cy="2453517"/>
          </a:xfrm>
          <a:prstGeom prst="rect">
            <a:avLst/>
          </a:prstGeom>
        </p:spPr>
        <p:txBody>
          <a:bodyPr lIns="0" tIns="0" rIns="0" bIns="0" rtlCol="0" anchor="t">
            <a:spAutoFit/>
          </a:bodyPr>
          <a:lstStyle/>
          <a:p>
            <a:pPr algn="l">
              <a:lnSpc>
                <a:spcPts val="2799"/>
              </a:lnSpc>
              <a:spcBef>
                <a:spcPct val="0"/>
              </a:spcBef>
            </a:pPr>
            <a:r>
              <a:rPr lang="en-US" sz="1999" spc="185">
                <a:solidFill>
                  <a:srgbClr val="FFFFFF"/>
                </a:solidFill>
                <a:latin typeface="Open Sauce"/>
              </a:rPr>
              <a:t>Kullanıcı dostu arayüzü ve basit kullanımıyla, uygulama herkes tarafından rahatlıkla kullanılabilir. Harita üzerinden seçilen zaman aralıklarındaki deprem noktalarını gösteren bir bölümü bulunmaktadır.  Ayrıca, kullanıcılar uygulamayı kendi tercihlerine göre özelleştirebilmek için ayarlar bölümünden çeşitli seçeneklerle donatılmıştır.</a:t>
            </a: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521098" y="1979996"/>
            <a:ext cx="10723741" cy="6327007"/>
          </a:xfrm>
          <a:custGeom>
            <a:avLst/>
            <a:gdLst/>
            <a:ahLst/>
            <a:cxnLst/>
            <a:rect l="l" t="t" r="r" b="b"/>
            <a:pathLst>
              <a:path w="10723741" h="6327007">
                <a:moveTo>
                  <a:pt x="0" y="0"/>
                </a:moveTo>
                <a:lnTo>
                  <a:pt x="10723741" y="0"/>
                </a:lnTo>
                <a:lnTo>
                  <a:pt x="10723741" y="6327008"/>
                </a:lnTo>
                <a:lnTo>
                  <a:pt x="0" y="63270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00000">
            <a:off x="1900226" y="3205322"/>
            <a:ext cx="4208100" cy="4208100"/>
          </a:xfrm>
          <a:custGeom>
            <a:avLst/>
            <a:gdLst/>
            <a:ahLst/>
            <a:cxnLst/>
            <a:rect l="l" t="t" r="r" b="b"/>
            <a:pathLst>
              <a:path w="4208100" h="4208100">
                <a:moveTo>
                  <a:pt x="0" y="0"/>
                </a:moveTo>
                <a:lnTo>
                  <a:pt x="4208100" y="0"/>
                </a:lnTo>
                <a:lnTo>
                  <a:pt x="4208100" y="4208100"/>
                </a:lnTo>
                <a:lnTo>
                  <a:pt x="0" y="4208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7695078" y="444647"/>
            <a:ext cx="584053" cy="584053"/>
          </a:xfrm>
          <a:custGeom>
            <a:avLst/>
            <a:gdLst/>
            <a:ahLst/>
            <a:cxnLst/>
            <a:rect l="l" t="t" r="r" b="b"/>
            <a:pathLst>
              <a:path w="584053" h="584053">
                <a:moveTo>
                  <a:pt x="0" y="0"/>
                </a:moveTo>
                <a:lnTo>
                  <a:pt x="584053" y="0"/>
                </a:lnTo>
                <a:lnTo>
                  <a:pt x="584053" y="584053"/>
                </a:lnTo>
                <a:lnTo>
                  <a:pt x="0" y="5840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397727" y="5548836"/>
            <a:ext cx="614147" cy="548127"/>
          </a:xfrm>
          <a:custGeom>
            <a:avLst/>
            <a:gdLst/>
            <a:ahLst/>
            <a:cxnLst/>
            <a:rect l="l" t="t" r="r" b="b"/>
            <a:pathLst>
              <a:path w="614147" h="548127">
                <a:moveTo>
                  <a:pt x="0" y="0"/>
                </a:moveTo>
                <a:lnTo>
                  <a:pt x="614147" y="0"/>
                </a:lnTo>
                <a:lnTo>
                  <a:pt x="614147" y="548127"/>
                </a:lnTo>
                <a:lnTo>
                  <a:pt x="0" y="5481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7342747" y="1426465"/>
            <a:ext cx="5617945" cy="478566"/>
          </a:xfrm>
          <a:custGeom>
            <a:avLst/>
            <a:gdLst/>
            <a:ahLst/>
            <a:cxnLst/>
            <a:rect l="l" t="t" r="r" b="b"/>
            <a:pathLst>
              <a:path w="5617945" h="478566">
                <a:moveTo>
                  <a:pt x="0" y="0"/>
                </a:moveTo>
                <a:lnTo>
                  <a:pt x="5617945" y="0"/>
                </a:lnTo>
                <a:lnTo>
                  <a:pt x="5617945" y="478566"/>
                </a:lnTo>
                <a:lnTo>
                  <a:pt x="0" y="4785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7816303" y="594482"/>
            <a:ext cx="341602" cy="284384"/>
          </a:xfrm>
          <a:custGeom>
            <a:avLst/>
            <a:gdLst/>
            <a:ahLst/>
            <a:cxnLst/>
            <a:rect l="l" t="t" r="r" b="b"/>
            <a:pathLst>
              <a:path w="341602" h="284384">
                <a:moveTo>
                  <a:pt x="0" y="0"/>
                </a:moveTo>
                <a:lnTo>
                  <a:pt x="341602" y="0"/>
                </a:lnTo>
                <a:lnTo>
                  <a:pt x="341602" y="284383"/>
                </a:lnTo>
                <a:lnTo>
                  <a:pt x="0" y="2843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7397727" y="8286807"/>
            <a:ext cx="551675" cy="618123"/>
          </a:xfrm>
          <a:custGeom>
            <a:avLst/>
            <a:gdLst/>
            <a:ahLst/>
            <a:cxnLst/>
            <a:rect l="l" t="t" r="r" b="b"/>
            <a:pathLst>
              <a:path w="551675" h="618123">
                <a:moveTo>
                  <a:pt x="0" y="0"/>
                </a:moveTo>
                <a:lnTo>
                  <a:pt x="551675" y="0"/>
                </a:lnTo>
                <a:lnTo>
                  <a:pt x="551675" y="618124"/>
                </a:lnTo>
                <a:lnTo>
                  <a:pt x="0" y="61812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TextBox 9"/>
          <p:cNvSpPr txBox="1"/>
          <p:nvPr/>
        </p:nvSpPr>
        <p:spPr>
          <a:xfrm>
            <a:off x="7397727" y="9003275"/>
            <a:ext cx="9664969" cy="1151727"/>
          </a:xfrm>
          <a:prstGeom prst="rect">
            <a:avLst/>
          </a:prstGeom>
        </p:spPr>
        <p:txBody>
          <a:bodyPr lIns="0" tIns="0" rIns="0" bIns="0" rtlCol="0" anchor="t">
            <a:spAutoFit/>
          </a:bodyPr>
          <a:lstStyle/>
          <a:p>
            <a:pPr algn="l">
              <a:lnSpc>
                <a:spcPts val="3080"/>
              </a:lnSpc>
            </a:pPr>
            <a:r>
              <a:rPr lang="en-US" sz="2000">
                <a:solidFill>
                  <a:srgbClr val="000000"/>
                </a:solidFill>
                <a:latin typeface="Open Sauce"/>
              </a:rPr>
              <a:t>Bu ekran, kullanıcıların deprem verilerini etkili bir şekilde yönetmelerini ve gerektiğinde detaylı bilgilere erişmelerini sağlayarak depremle ilgili farkındalıklarını artırır.</a:t>
            </a:r>
          </a:p>
        </p:txBody>
      </p:sp>
      <p:sp>
        <p:nvSpPr>
          <p:cNvPr id="10" name="Freeform 10"/>
          <p:cNvSpPr/>
          <p:nvPr/>
        </p:nvSpPr>
        <p:spPr>
          <a:xfrm>
            <a:off x="17564756" y="9612476"/>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16540414" y="9612476"/>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a:off x="17062696" y="9612476"/>
            <a:ext cx="265625" cy="260644"/>
          </a:xfrm>
          <a:custGeom>
            <a:avLst/>
            <a:gdLst/>
            <a:ahLst/>
            <a:cxnLst/>
            <a:rect l="l" t="t" r="r" b="b"/>
            <a:pathLst>
              <a:path w="265625" h="260644">
                <a:moveTo>
                  <a:pt x="0" y="0"/>
                </a:moveTo>
                <a:lnTo>
                  <a:pt x="265624" y="0"/>
                </a:lnTo>
                <a:lnTo>
                  <a:pt x="265624" y="260644"/>
                </a:lnTo>
                <a:lnTo>
                  <a:pt x="0" y="26064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3" name="Freeform 13"/>
          <p:cNvSpPr/>
          <p:nvPr/>
        </p:nvSpPr>
        <p:spPr>
          <a:xfrm>
            <a:off x="16011260" y="9612476"/>
            <a:ext cx="260644" cy="260644"/>
          </a:xfrm>
          <a:custGeom>
            <a:avLst/>
            <a:gdLst/>
            <a:ahLst/>
            <a:cxnLst/>
            <a:rect l="l" t="t" r="r" b="b"/>
            <a:pathLst>
              <a:path w="260644" h="260644">
                <a:moveTo>
                  <a:pt x="0" y="0"/>
                </a:moveTo>
                <a:lnTo>
                  <a:pt x="260644" y="0"/>
                </a:lnTo>
                <a:lnTo>
                  <a:pt x="260644" y="260644"/>
                </a:lnTo>
                <a:lnTo>
                  <a:pt x="0" y="26064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4" name="Freeform 14"/>
          <p:cNvSpPr/>
          <p:nvPr/>
        </p:nvSpPr>
        <p:spPr>
          <a:xfrm>
            <a:off x="14484692" y="96147"/>
            <a:ext cx="3040110" cy="6162741"/>
          </a:xfrm>
          <a:custGeom>
            <a:avLst/>
            <a:gdLst/>
            <a:ahLst/>
            <a:cxnLst/>
            <a:rect l="l" t="t" r="r" b="b"/>
            <a:pathLst>
              <a:path w="3040110" h="6162741">
                <a:moveTo>
                  <a:pt x="0" y="0"/>
                </a:moveTo>
                <a:lnTo>
                  <a:pt x="3040110" y="0"/>
                </a:lnTo>
                <a:lnTo>
                  <a:pt x="3040110" y="6162741"/>
                </a:lnTo>
                <a:lnTo>
                  <a:pt x="0" y="6162741"/>
                </a:lnTo>
                <a:lnTo>
                  <a:pt x="0" y="0"/>
                </a:lnTo>
                <a:close/>
              </a:path>
            </a:pathLst>
          </a:custGeom>
          <a:blipFill>
            <a:blip r:embed="rId24"/>
            <a:stretch>
              <a:fillRect/>
            </a:stretch>
          </a:blipFill>
          <a:ln w="19050" cap="sq">
            <a:solidFill>
              <a:srgbClr val="000000"/>
            </a:solidFill>
            <a:prstDash val="solid"/>
            <a:miter/>
          </a:ln>
        </p:spPr>
      </p:sp>
      <p:sp>
        <p:nvSpPr>
          <p:cNvPr id="15" name="Freeform 15"/>
          <p:cNvSpPr/>
          <p:nvPr/>
        </p:nvSpPr>
        <p:spPr>
          <a:xfrm>
            <a:off x="4018986" y="2120532"/>
            <a:ext cx="3083465" cy="6856609"/>
          </a:xfrm>
          <a:custGeom>
            <a:avLst/>
            <a:gdLst/>
            <a:ahLst/>
            <a:cxnLst/>
            <a:rect l="l" t="t" r="r" b="b"/>
            <a:pathLst>
              <a:path w="3083465" h="6856609">
                <a:moveTo>
                  <a:pt x="0" y="0"/>
                </a:moveTo>
                <a:lnTo>
                  <a:pt x="3083466" y="0"/>
                </a:lnTo>
                <a:lnTo>
                  <a:pt x="3083466" y="6856609"/>
                </a:lnTo>
                <a:lnTo>
                  <a:pt x="0" y="6856609"/>
                </a:lnTo>
                <a:lnTo>
                  <a:pt x="0" y="0"/>
                </a:lnTo>
                <a:close/>
              </a:path>
            </a:pathLst>
          </a:custGeom>
          <a:blipFill>
            <a:blip r:embed="rId25"/>
            <a:stretch>
              <a:fillRect/>
            </a:stretch>
          </a:blipFill>
          <a:ln w="19050" cap="sq">
            <a:solidFill>
              <a:srgbClr val="000000"/>
            </a:solidFill>
            <a:prstDash val="solid"/>
            <a:miter/>
          </a:ln>
        </p:spPr>
      </p:sp>
      <p:sp>
        <p:nvSpPr>
          <p:cNvPr id="16" name="Freeform 16"/>
          <p:cNvSpPr/>
          <p:nvPr/>
        </p:nvSpPr>
        <p:spPr>
          <a:xfrm>
            <a:off x="123825" y="2748012"/>
            <a:ext cx="3390336" cy="7538988"/>
          </a:xfrm>
          <a:custGeom>
            <a:avLst/>
            <a:gdLst/>
            <a:ahLst/>
            <a:cxnLst/>
            <a:rect l="l" t="t" r="r" b="b"/>
            <a:pathLst>
              <a:path w="3390336" h="7538988">
                <a:moveTo>
                  <a:pt x="0" y="0"/>
                </a:moveTo>
                <a:lnTo>
                  <a:pt x="3390336" y="0"/>
                </a:lnTo>
                <a:lnTo>
                  <a:pt x="3390336" y="7538988"/>
                </a:lnTo>
                <a:lnTo>
                  <a:pt x="0" y="7538988"/>
                </a:lnTo>
                <a:lnTo>
                  <a:pt x="0" y="0"/>
                </a:lnTo>
                <a:close/>
              </a:path>
            </a:pathLst>
          </a:custGeom>
          <a:blipFill>
            <a:blip r:embed="rId26"/>
            <a:stretch>
              <a:fillRect/>
            </a:stretch>
          </a:blipFill>
          <a:ln w="19050" cap="sq">
            <a:solidFill>
              <a:srgbClr val="000000"/>
            </a:solidFill>
            <a:prstDash val="solid"/>
            <a:miter/>
          </a:ln>
        </p:spPr>
      </p:sp>
      <p:sp>
        <p:nvSpPr>
          <p:cNvPr id="17" name="Freeform 17"/>
          <p:cNvSpPr/>
          <p:nvPr/>
        </p:nvSpPr>
        <p:spPr>
          <a:xfrm>
            <a:off x="12810245" y="2179814"/>
            <a:ext cx="737354" cy="737354"/>
          </a:xfrm>
          <a:custGeom>
            <a:avLst/>
            <a:gdLst/>
            <a:ahLst/>
            <a:cxnLst/>
            <a:rect l="l" t="t" r="r" b="b"/>
            <a:pathLst>
              <a:path w="737354" h="737354">
                <a:moveTo>
                  <a:pt x="0" y="0"/>
                </a:moveTo>
                <a:lnTo>
                  <a:pt x="737353" y="0"/>
                </a:lnTo>
                <a:lnTo>
                  <a:pt x="737353" y="737353"/>
                </a:lnTo>
                <a:lnTo>
                  <a:pt x="0" y="737353"/>
                </a:lnTo>
                <a:lnTo>
                  <a:pt x="0" y="0"/>
                </a:lnTo>
                <a:close/>
              </a:path>
            </a:pathLst>
          </a:custGeom>
          <a:blipFill>
            <a:blip r:embed="rId27"/>
            <a:stretch>
              <a:fillRect/>
            </a:stretch>
          </a:blipFill>
        </p:spPr>
      </p:sp>
      <p:sp>
        <p:nvSpPr>
          <p:cNvPr id="18" name="Freeform 18"/>
          <p:cNvSpPr/>
          <p:nvPr/>
        </p:nvSpPr>
        <p:spPr>
          <a:xfrm>
            <a:off x="9537825" y="2120532"/>
            <a:ext cx="1426529" cy="855918"/>
          </a:xfrm>
          <a:custGeom>
            <a:avLst/>
            <a:gdLst/>
            <a:ahLst/>
            <a:cxnLst/>
            <a:rect l="l" t="t" r="r" b="b"/>
            <a:pathLst>
              <a:path w="1426529" h="855918">
                <a:moveTo>
                  <a:pt x="0" y="0"/>
                </a:moveTo>
                <a:lnTo>
                  <a:pt x="1426529" y="0"/>
                </a:lnTo>
                <a:lnTo>
                  <a:pt x="1426529" y="855917"/>
                </a:lnTo>
                <a:lnTo>
                  <a:pt x="0" y="855917"/>
                </a:lnTo>
                <a:lnTo>
                  <a:pt x="0" y="0"/>
                </a:lnTo>
                <a:close/>
              </a:path>
            </a:pathLst>
          </a:custGeom>
          <a:blipFill>
            <a:blip r:embed="rId28"/>
            <a:stretch>
              <a:fillRect/>
            </a:stretch>
          </a:blipFill>
        </p:spPr>
      </p:sp>
      <p:sp>
        <p:nvSpPr>
          <p:cNvPr id="19" name="Freeform 19"/>
          <p:cNvSpPr/>
          <p:nvPr/>
        </p:nvSpPr>
        <p:spPr>
          <a:xfrm>
            <a:off x="11123029" y="2120532"/>
            <a:ext cx="1668166" cy="855918"/>
          </a:xfrm>
          <a:custGeom>
            <a:avLst/>
            <a:gdLst/>
            <a:ahLst/>
            <a:cxnLst/>
            <a:rect l="l" t="t" r="r" b="b"/>
            <a:pathLst>
              <a:path w="1668166" h="855918">
                <a:moveTo>
                  <a:pt x="0" y="0"/>
                </a:moveTo>
                <a:lnTo>
                  <a:pt x="1668166" y="0"/>
                </a:lnTo>
                <a:lnTo>
                  <a:pt x="1668166" y="855917"/>
                </a:lnTo>
                <a:lnTo>
                  <a:pt x="0" y="855917"/>
                </a:lnTo>
                <a:lnTo>
                  <a:pt x="0" y="0"/>
                </a:lnTo>
                <a:close/>
              </a:path>
            </a:pathLst>
          </a:custGeom>
          <a:blipFill>
            <a:blip r:embed="rId29"/>
            <a:stretch>
              <a:fillRect/>
            </a:stretch>
          </a:blipFill>
        </p:spPr>
      </p:sp>
      <p:sp>
        <p:nvSpPr>
          <p:cNvPr id="20" name="TextBox 20"/>
          <p:cNvSpPr txBox="1"/>
          <p:nvPr/>
        </p:nvSpPr>
        <p:spPr>
          <a:xfrm>
            <a:off x="7409974" y="6192213"/>
            <a:ext cx="10563701" cy="1932669"/>
          </a:xfrm>
          <a:prstGeom prst="rect">
            <a:avLst/>
          </a:prstGeom>
        </p:spPr>
        <p:txBody>
          <a:bodyPr lIns="0" tIns="0" rIns="0" bIns="0" rtlCol="0" anchor="t">
            <a:spAutoFit/>
          </a:bodyPr>
          <a:lstStyle/>
          <a:p>
            <a:pPr algn="l">
              <a:lnSpc>
                <a:spcPts val="3080"/>
              </a:lnSpc>
            </a:pPr>
            <a:r>
              <a:rPr lang="en-US" sz="2000">
                <a:solidFill>
                  <a:srgbClr val="000000"/>
                </a:solidFill>
                <a:latin typeface="Open Sauce"/>
              </a:rPr>
              <a:t>Bu ekran, kullanıcılara deprem verilerine erişim ve kontrol imkanı sunar. HeaderTitle bölümünde, veri kaynağı ikonu ve veriyi saat türünde sınırlayabilecekleri bir saat edit ikonu bulunmaktadır. Kullanıcılar, veri kaynağı ikonunu kullanarak Kandilli, Csem veya Afad gibi farklı kaynaklardan veri seçebilirler. Saat edit ikonu sayesinde ise son 1, 12 veya 24 saatlik verilere erişim sağlayabilirler.</a:t>
            </a:r>
          </a:p>
        </p:txBody>
      </p:sp>
      <p:sp>
        <p:nvSpPr>
          <p:cNvPr id="21" name="TextBox 21"/>
          <p:cNvSpPr txBox="1"/>
          <p:nvPr/>
        </p:nvSpPr>
        <p:spPr>
          <a:xfrm>
            <a:off x="6728600" y="1076325"/>
            <a:ext cx="8220843" cy="802078"/>
          </a:xfrm>
          <a:prstGeom prst="rect">
            <a:avLst/>
          </a:prstGeom>
        </p:spPr>
        <p:txBody>
          <a:bodyPr lIns="0" tIns="0" rIns="0" bIns="0" rtlCol="0" anchor="t">
            <a:spAutoFit/>
          </a:bodyPr>
          <a:lstStyle/>
          <a:p>
            <a:pPr algn="l">
              <a:lnSpc>
                <a:spcPts val="6104"/>
              </a:lnSpc>
            </a:pPr>
            <a:r>
              <a:rPr lang="en-US" sz="5600">
                <a:solidFill>
                  <a:srgbClr val="000000"/>
                </a:solidFill>
                <a:latin typeface="Open Sans Bold Bold"/>
              </a:rPr>
              <a:t>DEPREMLER EKRANI</a:t>
            </a:r>
          </a:p>
        </p:txBody>
      </p:sp>
      <p:sp>
        <p:nvSpPr>
          <p:cNvPr id="22" name="TextBox 22"/>
          <p:cNvSpPr txBox="1"/>
          <p:nvPr/>
        </p:nvSpPr>
        <p:spPr>
          <a:xfrm>
            <a:off x="8248171" y="5652373"/>
            <a:ext cx="3294541" cy="396159"/>
          </a:xfrm>
          <a:prstGeom prst="rect">
            <a:avLst/>
          </a:prstGeom>
        </p:spPr>
        <p:txBody>
          <a:bodyPr lIns="0" tIns="0" rIns="0" bIns="0" rtlCol="0" anchor="t">
            <a:spAutoFit/>
          </a:bodyPr>
          <a:lstStyle/>
          <a:p>
            <a:pPr algn="l">
              <a:lnSpc>
                <a:spcPts val="3360"/>
              </a:lnSpc>
            </a:pPr>
            <a:r>
              <a:rPr lang="en-US" sz="2400">
                <a:solidFill>
                  <a:srgbClr val="004AAD"/>
                </a:solidFill>
                <a:latin typeface="Open Sans Bold"/>
              </a:rPr>
              <a:t>NELER YAPABİLİRİZ ?</a:t>
            </a:r>
          </a:p>
        </p:txBody>
      </p:sp>
      <p:sp>
        <p:nvSpPr>
          <p:cNvPr id="23" name="TextBox 23"/>
          <p:cNvSpPr txBox="1"/>
          <p:nvPr/>
        </p:nvSpPr>
        <p:spPr>
          <a:xfrm>
            <a:off x="8248171" y="8378740"/>
            <a:ext cx="4431406" cy="396159"/>
          </a:xfrm>
          <a:prstGeom prst="rect">
            <a:avLst/>
          </a:prstGeom>
        </p:spPr>
        <p:txBody>
          <a:bodyPr lIns="0" tIns="0" rIns="0" bIns="0" rtlCol="0" anchor="t">
            <a:spAutoFit/>
          </a:bodyPr>
          <a:lstStyle/>
          <a:p>
            <a:pPr algn="l">
              <a:lnSpc>
                <a:spcPts val="3360"/>
              </a:lnSpc>
            </a:pPr>
            <a:r>
              <a:rPr lang="en-US" sz="2400">
                <a:solidFill>
                  <a:srgbClr val="004AAD"/>
                </a:solidFill>
                <a:latin typeface="Open Sans Bold"/>
              </a:rPr>
              <a:t>AYRINTILARI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sp>
        <p:nvSpPr>
          <p:cNvPr id="2" name="Freeform 2"/>
          <p:cNvSpPr/>
          <p:nvPr/>
        </p:nvSpPr>
        <p:spPr>
          <a:xfrm>
            <a:off x="1028700" y="3945796"/>
            <a:ext cx="1409154" cy="181429"/>
          </a:xfrm>
          <a:custGeom>
            <a:avLst/>
            <a:gdLst/>
            <a:ahLst/>
            <a:cxnLst/>
            <a:rect l="l" t="t" r="r" b="b"/>
            <a:pathLst>
              <a:path w="1409154" h="181429">
                <a:moveTo>
                  <a:pt x="0" y="0"/>
                </a:moveTo>
                <a:lnTo>
                  <a:pt x="1409154" y="0"/>
                </a:lnTo>
                <a:lnTo>
                  <a:pt x="1409154" y="181428"/>
                </a:lnTo>
                <a:lnTo>
                  <a:pt x="0" y="181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1627180" y="1391100"/>
            <a:ext cx="11264240" cy="7504800"/>
          </a:xfrm>
          <a:custGeom>
            <a:avLst/>
            <a:gdLst/>
            <a:ahLst/>
            <a:cxnLst/>
            <a:rect l="l" t="t" r="r" b="b"/>
            <a:pathLst>
              <a:path w="11264240" h="7504800">
                <a:moveTo>
                  <a:pt x="0" y="0"/>
                </a:moveTo>
                <a:lnTo>
                  <a:pt x="11264240" y="0"/>
                </a:lnTo>
                <a:lnTo>
                  <a:pt x="11264240" y="7504800"/>
                </a:lnTo>
                <a:lnTo>
                  <a:pt x="0" y="7504800"/>
                </a:lnTo>
                <a:lnTo>
                  <a:pt x="0" y="0"/>
                </a:lnTo>
                <a:close/>
              </a:path>
            </a:pathLst>
          </a:custGeom>
          <a:blipFill>
            <a:blip r:embed="rId4">
              <a:extLst>
                <a:ext uri="{96DAC541-7B7A-43D3-8B79-37D633B846F1}">
                  <asvg:svgBlip xmlns:asvg="http://schemas.microsoft.com/office/drawing/2016/SVG/main" r:embed="rId5"/>
                </a:ext>
              </a:extLst>
            </a:blip>
            <a:stretch>
              <a:fillRect/>
            </a:stretch>
          </a:blipFill>
          <a:ln w="19050" cap="sq">
            <a:solidFill>
              <a:srgbClr val="000000"/>
            </a:solidFill>
            <a:prstDash val="solid"/>
            <a:miter/>
          </a:ln>
        </p:spPr>
      </p:sp>
      <p:sp>
        <p:nvSpPr>
          <p:cNvPr id="4" name="Freeform 4"/>
          <p:cNvSpPr/>
          <p:nvPr/>
        </p:nvSpPr>
        <p:spPr>
          <a:xfrm>
            <a:off x="1028700" y="6722412"/>
            <a:ext cx="461247" cy="497972"/>
          </a:xfrm>
          <a:custGeom>
            <a:avLst/>
            <a:gdLst/>
            <a:ahLst/>
            <a:cxnLst/>
            <a:rect l="l" t="t" r="r" b="b"/>
            <a:pathLst>
              <a:path w="461247" h="497972">
                <a:moveTo>
                  <a:pt x="0" y="0"/>
                </a:moveTo>
                <a:lnTo>
                  <a:pt x="461247" y="0"/>
                </a:lnTo>
                <a:lnTo>
                  <a:pt x="461247" y="497972"/>
                </a:lnTo>
                <a:lnTo>
                  <a:pt x="0" y="4979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880493" y="6722412"/>
            <a:ext cx="471206" cy="497972"/>
          </a:xfrm>
          <a:custGeom>
            <a:avLst/>
            <a:gdLst/>
            <a:ahLst/>
            <a:cxnLst/>
            <a:rect l="l" t="t" r="r" b="b"/>
            <a:pathLst>
              <a:path w="471206" h="497972">
                <a:moveTo>
                  <a:pt x="0" y="0"/>
                </a:moveTo>
                <a:lnTo>
                  <a:pt x="471206" y="0"/>
                </a:lnTo>
                <a:lnTo>
                  <a:pt x="471206" y="497972"/>
                </a:lnTo>
                <a:lnTo>
                  <a:pt x="0" y="4979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36660" y="964964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349235" y="937801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336660" y="910639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336660" y="883476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349235" y="856314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349235" y="829151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349235" y="8019892"/>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349235" y="7748267"/>
            <a:ext cx="431151" cy="271625"/>
          </a:xfrm>
          <a:custGeom>
            <a:avLst/>
            <a:gdLst/>
            <a:ahLst/>
            <a:cxnLst/>
            <a:rect l="l" t="t" r="r" b="b"/>
            <a:pathLst>
              <a:path w="431151" h="271625">
                <a:moveTo>
                  <a:pt x="0" y="0"/>
                </a:moveTo>
                <a:lnTo>
                  <a:pt x="431151" y="0"/>
                </a:lnTo>
                <a:lnTo>
                  <a:pt x="431151" y="271625"/>
                </a:lnTo>
                <a:lnTo>
                  <a:pt x="0" y="2716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Freeform 14"/>
          <p:cNvSpPr/>
          <p:nvPr/>
        </p:nvSpPr>
        <p:spPr>
          <a:xfrm>
            <a:off x="11294261" y="972665"/>
            <a:ext cx="4220178" cy="8541165"/>
          </a:xfrm>
          <a:custGeom>
            <a:avLst/>
            <a:gdLst/>
            <a:ahLst/>
            <a:cxnLst/>
            <a:rect l="l" t="t" r="r" b="b"/>
            <a:pathLst>
              <a:path w="4220178" h="8541165">
                <a:moveTo>
                  <a:pt x="0" y="0"/>
                </a:moveTo>
                <a:lnTo>
                  <a:pt x="4220178" y="0"/>
                </a:lnTo>
                <a:lnTo>
                  <a:pt x="4220178" y="8541164"/>
                </a:lnTo>
                <a:lnTo>
                  <a:pt x="0" y="8541164"/>
                </a:lnTo>
                <a:lnTo>
                  <a:pt x="0" y="0"/>
                </a:lnTo>
                <a:close/>
              </a:path>
            </a:pathLst>
          </a:custGeom>
          <a:blipFill>
            <a:blip r:embed="rId12"/>
            <a:stretch>
              <a:fillRect/>
            </a:stretch>
          </a:blipFill>
          <a:ln w="38100" cap="sq">
            <a:solidFill>
              <a:srgbClr val="000000"/>
            </a:solidFill>
            <a:prstDash val="solid"/>
            <a:miter/>
          </a:ln>
        </p:spPr>
      </p:sp>
      <p:sp>
        <p:nvSpPr>
          <p:cNvPr id="15" name="Freeform 15"/>
          <p:cNvSpPr/>
          <p:nvPr/>
        </p:nvSpPr>
        <p:spPr>
          <a:xfrm>
            <a:off x="8309782" y="543652"/>
            <a:ext cx="1668436" cy="1557902"/>
          </a:xfrm>
          <a:custGeom>
            <a:avLst/>
            <a:gdLst/>
            <a:ahLst/>
            <a:cxnLst/>
            <a:rect l="l" t="t" r="r" b="b"/>
            <a:pathLst>
              <a:path w="1668436" h="1557902">
                <a:moveTo>
                  <a:pt x="0" y="0"/>
                </a:moveTo>
                <a:lnTo>
                  <a:pt x="1668436" y="0"/>
                </a:lnTo>
                <a:lnTo>
                  <a:pt x="1668436" y="1557902"/>
                </a:lnTo>
                <a:lnTo>
                  <a:pt x="0" y="155790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6" name="TextBox 16"/>
          <p:cNvSpPr txBox="1"/>
          <p:nvPr/>
        </p:nvSpPr>
        <p:spPr>
          <a:xfrm>
            <a:off x="1028700" y="1066800"/>
            <a:ext cx="9246386" cy="806850"/>
          </a:xfrm>
          <a:prstGeom prst="rect">
            <a:avLst/>
          </a:prstGeom>
        </p:spPr>
        <p:txBody>
          <a:bodyPr lIns="0" tIns="0" rIns="0" bIns="0" rtlCol="0" anchor="t">
            <a:spAutoFit/>
          </a:bodyPr>
          <a:lstStyle/>
          <a:p>
            <a:pPr algn="l">
              <a:lnSpc>
                <a:spcPts val="6216"/>
              </a:lnSpc>
            </a:pPr>
            <a:r>
              <a:rPr lang="en-US" sz="5600">
                <a:solidFill>
                  <a:srgbClr val="FFFFFF"/>
                </a:solidFill>
                <a:latin typeface="Open Sans Bold Bold"/>
              </a:rPr>
              <a:t>HARİTALAR EKRANI</a:t>
            </a:r>
          </a:p>
        </p:txBody>
      </p:sp>
      <p:sp>
        <p:nvSpPr>
          <p:cNvPr id="17" name="TextBox 17"/>
          <p:cNvSpPr txBox="1"/>
          <p:nvPr/>
        </p:nvSpPr>
        <p:spPr>
          <a:xfrm>
            <a:off x="1028700" y="4616843"/>
            <a:ext cx="9246386" cy="1542198"/>
          </a:xfrm>
          <a:prstGeom prst="rect">
            <a:avLst/>
          </a:prstGeom>
        </p:spPr>
        <p:txBody>
          <a:bodyPr lIns="0" tIns="0" rIns="0" bIns="0" rtlCol="0" anchor="t">
            <a:spAutoFit/>
          </a:bodyPr>
          <a:lstStyle/>
          <a:p>
            <a:pPr algn="l">
              <a:lnSpc>
                <a:spcPts val="3080"/>
              </a:lnSpc>
            </a:pPr>
            <a:r>
              <a:rPr lang="en-US" sz="2000">
                <a:solidFill>
                  <a:srgbClr val="FFFFFF"/>
                </a:solidFill>
                <a:latin typeface="Open Sauce"/>
              </a:rPr>
              <a:t>Bu ekran, API'den alınan verilere dayanarak Türkiye haritası üzerindeki deprem noktalarını gösterir. Kullanıcılar, harita üzerindeki noktaları görüntüleyerek nerede ve ne zaman deprem olduğunu takip edebilirler. Ayrıca, bir noktaya tıkladıklarında, ilgili detay sayfasına yönlendirilirler.</a:t>
            </a:r>
          </a:p>
        </p:txBody>
      </p:sp>
      <p:sp>
        <p:nvSpPr>
          <p:cNvPr id="18" name="TextBox 18"/>
          <p:cNvSpPr txBox="1"/>
          <p:nvPr/>
        </p:nvSpPr>
        <p:spPr>
          <a:xfrm>
            <a:off x="1652621" y="6713692"/>
            <a:ext cx="3209123" cy="439212"/>
          </a:xfrm>
          <a:prstGeom prst="rect">
            <a:avLst/>
          </a:prstGeom>
        </p:spPr>
        <p:txBody>
          <a:bodyPr lIns="0" tIns="0" rIns="0" bIns="0" rtlCol="0" anchor="t">
            <a:spAutoFit/>
          </a:bodyPr>
          <a:lstStyle/>
          <a:p>
            <a:pPr algn="l">
              <a:lnSpc>
                <a:spcPts val="3695"/>
              </a:lnSpc>
            </a:pPr>
            <a:r>
              <a:rPr lang="en-US" sz="2399">
                <a:solidFill>
                  <a:srgbClr val="FFFFFF"/>
                </a:solidFill>
                <a:latin typeface="Open Sauce Bold"/>
              </a:rPr>
              <a:t>Gelecekte:</a:t>
            </a:r>
          </a:p>
        </p:txBody>
      </p:sp>
      <p:sp>
        <p:nvSpPr>
          <p:cNvPr id="19" name="TextBox 19"/>
          <p:cNvSpPr txBox="1"/>
          <p:nvPr/>
        </p:nvSpPr>
        <p:spPr>
          <a:xfrm>
            <a:off x="6651154" y="6713692"/>
            <a:ext cx="3261695" cy="439212"/>
          </a:xfrm>
          <a:prstGeom prst="rect">
            <a:avLst/>
          </a:prstGeom>
        </p:spPr>
        <p:txBody>
          <a:bodyPr lIns="0" tIns="0" rIns="0" bIns="0" rtlCol="0" anchor="t">
            <a:spAutoFit/>
          </a:bodyPr>
          <a:lstStyle/>
          <a:p>
            <a:pPr algn="l">
              <a:lnSpc>
                <a:spcPts val="3695"/>
              </a:lnSpc>
            </a:pPr>
            <a:r>
              <a:rPr lang="en-US" sz="2399">
                <a:solidFill>
                  <a:srgbClr val="FFFFFF"/>
                </a:solidFill>
                <a:latin typeface="Open Sauce Bold"/>
              </a:rPr>
              <a:t>Amaç:</a:t>
            </a:r>
          </a:p>
        </p:txBody>
      </p:sp>
      <p:sp>
        <p:nvSpPr>
          <p:cNvPr id="20" name="TextBox 20"/>
          <p:cNvSpPr txBox="1"/>
          <p:nvPr/>
        </p:nvSpPr>
        <p:spPr>
          <a:xfrm>
            <a:off x="1028700" y="7700642"/>
            <a:ext cx="4456966" cy="2110725"/>
          </a:xfrm>
          <a:prstGeom prst="rect">
            <a:avLst/>
          </a:prstGeom>
        </p:spPr>
        <p:txBody>
          <a:bodyPr lIns="0" tIns="0" rIns="0" bIns="0" rtlCol="0" anchor="t">
            <a:spAutoFit/>
          </a:bodyPr>
          <a:lstStyle/>
          <a:p>
            <a:pPr algn="l">
              <a:lnSpc>
                <a:spcPts val="2800"/>
              </a:lnSpc>
            </a:pPr>
            <a:r>
              <a:rPr lang="en-US" sz="2000">
                <a:solidFill>
                  <a:srgbClr val="FFFFFF"/>
                </a:solidFill>
                <a:latin typeface="Open Sauce"/>
              </a:rPr>
              <a:t>Gelecekteki aşamalarda, farklı fay hatları ve bu fay hatlarının aktif ve pasif olmalarına göre değişen deprem haritaları da eklenerek kullanıcıların farkındalığını artırmak amaçlanmaktadır.</a:t>
            </a:r>
          </a:p>
        </p:txBody>
      </p:sp>
      <p:sp>
        <p:nvSpPr>
          <p:cNvPr id="21" name="TextBox 21"/>
          <p:cNvSpPr txBox="1"/>
          <p:nvPr/>
        </p:nvSpPr>
        <p:spPr>
          <a:xfrm>
            <a:off x="5880493" y="7700642"/>
            <a:ext cx="4032356" cy="1758408"/>
          </a:xfrm>
          <a:prstGeom prst="rect">
            <a:avLst/>
          </a:prstGeom>
        </p:spPr>
        <p:txBody>
          <a:bodyPr lIns="0" tIns="0" rIns="0" bIns="0" rtlCol="0" anchor="t">
            <a:spAutoFit/>
          </a:bodyPr>
          <a:lstStyle/>
          <a:p>
            <a:pPr algn="l">
              <a:lnSpc>
                <a:spcPts val="2800"/>
              </a:lnSpc>
            </a:pPr>
            <a:r>
              <a:rPr lang="en-US" sz="2000">
                <a:solidFill>
                  <a:srgbClr val="FFFFFF"/>
                </a:solidFill>
                <a:latin typeface="Open Sauce"/>
              </a:rPr>
              <a:t>Bu ekran, kullanıcıların deprem aktivitelerini görsel olarak izleyebilmelerini sağlayarak, bilinçlenmelerine katkıda bulunmayı amaçlar</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16951753" y="9565847"/>
            <a:ext cx="4033397" cy="3418304"/>
          </a:xfrm>
          <a:custGeom>
            <a:avLst/>
            <a:gdLst/>
            <a:ahLst/>
            <a:cxnLst/>
            <a:rect l="l" t="t" r="r" b="b"/>
            <a:pathLst>
              <a:path w="4033397" h="3418304">
                <a:moveTo>
                  <a:pt x="0" y="0"/>
                </a:moveTo>
                <a:lnTo>
                  <a:pt x="4033398" y="0"/>
                </a:lnTo>
                <a:lnTo>
                  <a:pt x="4033398" y="3418304"/>
                </a:lnTo>
                <a:lnTo>
                  <a:pt x="0" y="34183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37578" y="3476470"/>
            <a:ext cx="4208100" cy="4208100"/>
          </a:xfrm>
          <a:custGeom>
            <a:avLst/>
            <a:gdLst/>
            <a:ahLst/>
            <a:cxnLst/>
            <a:rect l="l" t="t" r="r" b="b"/>
            <a:pathLst>
              <a:path w="4208100" h="4208100">
                <a:moveTo>
                  <a:pt x="0" y="0"/>
                </a:moveTo>
                <a:lnTo>
                  <a:pt x="4208100" y="0"/>
                </a:lnTo>
                <a:lnTo>
                  <a:pt x="4208100" y="4208100"/>
                </a:lnTo>
                <a:lnTo>
                  <a:pt x="0" y="42081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059639" y="-1211968"/>
            <a:ext cx="3039808" cy="4114800"/>
          </a:xfrm>
          <a:custGeom>
            <a:avLst/>
            <a:gdLst/>
            <a:ahLst/>
            <a:cxnLst/>
            <a:rect l="l" t="t" r="r" b="b"/>
            <a:pathLst>
              <a:path w="3039808" h="4114800">
                <a:moveTo>
                  <a:pt x="0" y="0"/>
                </a:moveTo>
                <a:lnTo>
                  <a:pt x="3039809" y="0"/>
                </a:lnTo>
                <a:lnTo>
                  <a:pt x="303980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7259300" y="314325"/>
            <a:ext cx="714375" cy="714375"/>
          </a:xfrm>
          <a:custGeom>
            <a:avLst/>
            <a:gdLst/>
            <a:ahLst/>
            <a:cxnLst/>
            <a:rect l="l" t="t" r="r" b="b"/>
            <a:pathLst>
              <a:path w="714375" h="714375">
                <a:moveTo>
                  <a:pt x="0" y="0"/>
                </a:moveTo>
                <a:lnTo>
                  <a:pt x="714375" y="0"/>
                </a:lnTo>
                <a:lnTo>
                  <a:pt x="714375" y="714375"/>
                </a:lnTo>
                <a:lnTo>
                  <a:pt x="0" y="7143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5400000">
            <a:off x="17442568" y="462600"/>
            <a:ext cx="347839" cy="417825"/>
          </a:xfrm>
          <a:custGeom>
            <a:avLst/>
            <a:gdLst/>
            <a:ahLst/>
            <a:cxnLst/>
            <a:rect l="l" t="t" r="r" b="b"/>
            <a:pathLst>
              <a:path w="347839" h="417825">
                <a:moveTo>
                  <a:pt x="0" y="0"/>
                </a:moveTo>
                <a:lnTo>
                  <a:pt x="347839" y="0"/>
                </a:lnTo>
                <a:lnTo>
                  <a:pt x="347839" y="417825"/>
                </a:lnTo>
                <a:lnTo>
                  <a:pt x="0" y="417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874926" y="4729660"/>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9874926" y="6713941"/>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9874926" y="6431044"/>
            <a:ext cx="449044" cy="282898"/>
          </a:xfrm>
          <a:custGeom>
            <a:avLst/>
            <a:gdLst/>
            <a:ahLst/>
            <a:cxnLst/>
            <a:rect l="l" t="t" r="r" b="b"/>
            <a:pathLst>
              <a:path w="449044" h="282898">
                <a:moveTo>
                  <a:pt x="0" y="0"/>
                </a:moveTo>
                <a:lnTo>
                  <a:pt x="449044" y="0"/>
                </a:lnTo>
                <a:lnTo>
                  <a:pt x="449044" y="282897"/>
                </a:lnTo>
                <a:lnTo>
                  <a:pt x="0" y="2828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9874926" y="6148146"/>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9874926" y="5865248"/>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9874926" y="5578353"/>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Freeform 13"/>
          <p:cNvSpPr/>
          <p:nvPr/>
        </p:nvSpPr>
        <p:spPr>
          <a:xfrm>
            <a:off x="9874926" y="5295456"/>
            <a:ext cx="449044" cy="282898"/>
          </a:xfrm>
          <a:custGeom>
            <a:avLst/>
            <a:gdLst/>
            <a:ahLst/>
            <a:cxnLst/>
            <a:rect l="l" t="t" r="r" b="b"/>
            <a:pathLst>
              <a:path w="449044" h="282898">
                <a:moveTo>
                  <a:pt x="0" y="0"/>
                </a:moveTo>
                <a:lnTo>
                  <a:pt x="449044" y="0"/>
                </a:lnTo>
                <a:lnTo>
                  <a:pt x="449044" y="282897"/>
                </a:lnTo>
                <a:lnTo>
                  <a:pt x="0" y="2828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9874926" y="5012558"/>
            <a:ext cx="449044" cy="282898"/>
          </a:xfrm>
          <a:custGeom>
            <a:avLst/>
            <a:gdLst/>
            <a:ahLst/>
            <a:cxnLst/>
            <a:rect l="l" t="t" r="r" b="b"/>
            <a:pathLst>
              <a:path w="449044" h="282898">
                <a:moveTo>
                  <a:pt x="0" y="0"/>
                </a:moveTo>
                <a:lnTo>
                  <a:pt x="449044" y="0"/>
                </a:lnTo>
                <a:lnTo>
                  <a:pt x="449044" y="282898"/>
                </a:lnTo>
                <a:lnTo>
                  <a:pt x="0" y="2828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5" name="Freeform 15"/>
          <p:cNvSpPr/>
          <p:nvPr/>
        </p:nvSpPr>
        <p:spPr>
          <a:xfrm>
            <a:off x="11584922" y="409763"/>
            <a:ext cx="4413426" cy="8922691"/>
          </a:xfrm>
          <a:custGeom>
            <a:avLst/>
            <a:gdLst/>
            <a:ahLst/>
            <a:cxnLst/>
            <a:rect l="l" t="t" r="r" b="b"/>
            <a:pathLst>
              <a:path w="4413426" h="8922691">
                <a:moveTo>
                  <a:pt x="0" y="0"/>
                </a:moveTo>
                <a:lnTo>
                  <a:pt x="4413426" y="0"/>
                </a:lnTo>
                <a:lnTo>
                  <a:pt x="4413426" y="8922692"/>
                </a:lnTo>
                <a:lnTo>
                  <a:pt x="0" y="8922692"/>
                </a:lnTo>
                <a:lnTo>
                  <a:pt x="0" y="0"/>
                </a:lnTo>
                <a:close/>
              </a:path>
            </a:pathLst>
          </a:custGeom>
          <a:blipFill>
            <a:blip r:embed="rId14"/>
            <a:stretch>
              <a:fillRect/>
            </a:stretch>
          </a:blipFill>
          <a:ln w="19050" cap="sq">
            <a:solidFill>
              <a:srgbClr val="000000"/>
            </a:solidFill>
            <a:prstDash val="solid"/>
            <a:miter/>
          </a:ln>
        </p:spPr>
      </p:sp>
      <p:sp>
        <p:nvSpPr>
          <p:cNvPr id="16" name="TextBox 16"/>
          <p:cNvSpPr txBox="1"/>
          <p:nvPr/>
        </p:nvSpPr>
        <p:spPr>
          <a:xfrm>
            <a:off x="1028700" y="7260541"/>
            <a:ext cx="6566373" cy="859663"/>
          </a:xfrm>
          <a:prstGeom prst="rect">
            <a:avLst/>
          </a:prstGeom>
        </p:spPr>
        <p:txBody>
          <a:bodyPr lIns="0" tIns="0" rIns="0" bIns="0" rtlCol="0" anchor="t">
            <a:spAutoFit/>
          </a:bodyPr>
          <a:lstStyle/>
          <a:p>
            <a:pPr algn="l">
              <a:lnSpc>
                <a:spcPts val="6776"/>
              </a:lnSpc>
            </a:pPr>
            <a:r>
              <a:rPr lang="en-US" sz="5600">
                <a:solidFill>
                  <a:srgbClr val="000000"/>
                </a:solidFill>
                <a:latin typeface="Open Sans Bold Bold"/>
              </a:rPr>
              <a:t>TATBİKAT EKRANI</a:t>
            </a:r>
          </a:p>
        </p:txBody>
      </p:sp>
      <p:sp>
        <p:nvSpPr>
          <p:cNvPr id="17" name="TextBox 17"/>
          <p:cNvSpPr txBox="1"/>
          <p:nvPr/>
        </p:nvSpPr>
        <p:spPr>
          <a:xfrm>
            <a:off x="1028700" y="8347076"/>
            <a:ext cx="8856149" cy="1542198"/>
          </a:xfrm>
          <a:prstGeom prst="rect">
            <a:avLst/>
          </a:prstGeom>
        </p:spPr>
        <p:txBody>
          <a:bodyPr lIns="0" tIns="0" rIns="0" bIns="0" rtlCol="0" anchor="t">
            <a:spAutoFit/>
          </a:bodyPr>
          <a:lstStyle/>
          <a:p>
            <a:pPr algn="l">
              <a:lnSpc>
                <a:spcPts val="3080"/>
              </a:lnSpc>
            </a:pPr>
            <a:r>
              <a:rPr lang="en-US" sz="2000">
                <a:solidFill>
                  <a:srgbClr val="000000"/>
                </a:solidFill>
                <a:latin typeface="Open Sauce"/>
              </a:rPr>
              <a:t>Tatbikat Ekranının amacı, kullanıcıların depremle ilgili bilinçlenmelerini artırmak ve olası bir deprem durumunda nasıl hareket etmeleri gerektiği konusunda bilgi sahibi olmalarını sağlamaktır. Bu sayede, kullanıcılar deprem riskine karşı daha hazırlıklı olabilirler.</a:t>
            </a: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991908" y="0"/>
            <a:ext cx="13296092" cy="10315810"/>
          </a:xfrm>
          <a:custGeom>
            <a:avLst/>
            <a:gdLst/>
            <a:ahLst/>
            <a:cxnLst/>
            <a:rect l="l" t="t" r="r" b="b"/>
            <a:pathLst>
              <a:path w="13296092" h="10315810">
                <a:moveTo>
                  <a:pt x="0" y="0"/>
                </a:moveTo>
                <a:lnTo>
                  <a:pt x="13296092" y="0"/>
                </a:lnTo>
                <a:lnTo>
                  <a:pt x="13296092" y="10315810"/>
                </a:lnTo>
                <a:lnTo>
                  <a:pt x="0" y="10315810"/>
                </a:lnTo>
                <a:lnTo>
                  <a:pt x="0" y="0"/>
                </a:lnTo>
                <a:close/>
              </a:path>
            </a:pathLst>
          </a:custGeom>
          <a:blipFill>
            <a:blip r:embed="rId2"/>
            <a:stretch>
              <a:fillRect l="-8225" r="-8225"/>
            </a:stretch>
          </a:blipFill>
        </p:spPr>
      </p:sp>
      <p:sp>
        <p:nvSpPr>
          <p:cNvPr id="3" name="Freeform 3"/>
          <p:cNvSpPr/>
          <p:nvPr/>
        </p:nvSpPr>
        <p:spPr>
          <a:xfrm rot="-10800000">
            <a:off x="0" y="-1813729"/>
            <a:ext cx="5317997" cy="4114800"/>
          </a:xfrm>
          <a:custGeom>
            <a:avLst/>
            <a:gdLst/>
            <a:ahLst/>
            <a:cxnLst/>
            <a:rect l="l" t="t" r="r" b="b"/>
            <a:pathLst>
              <a:path w="5317997" h="4114800">
                <a:moveTo>
                  <a:pt x="0" y="0"/>
                </a:moveTo>
                <a:lnTo>
                  <a:pt x="5317997" y="0"/>
                </a:lnTo>
                <a:lnTo>
                  <a:pt x="531799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4575330" y="2060135"/>
            <a:ext cx="12081753" cy="7052723"/>
          </a:xfrm>
          <a:custGeom>
            <a:avLst/>
            <a:gdLst/>
            <a:ahLst/>
            <a:cxnLst/>
            <a:rect l="l" t="t" r="r" b="b"/>
            <a:pathLst>
              <a:path w="12081753" h="7052723">
                <a:moveTo>
                  <a:pt x="0" y="0"/>
                </a:moveTo>
                <a:lnTo>
                  <a:pt x="12081753" y="0"/>
                </a:lnTo>
                <a:lnTo>
                  <a:pt x="12081753" y="7052724"/>
                </a:lnTo>
                <a:lnTo>
                  <a:pt x="0" y="70527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665830" y="9661860"/>
            <a:ext cx="1186940" cy="201780"/>
          </a:xfrm>
          <a:custGeom>
            <a:avLst/>
            <a:gdLst/>
            <a:ahLst/>
            <a:cxnLst/>
            <a:rect l="l" t="t" r="r" b="b"/>
            <a:pathLst>
              <a:path w="1186940" h="201780">
                <a:moveTo>
                  <a:pt x="0" y="0"/>
                </a:moveTo>
                <a:lnTo>
                  <a:pt x="1186940" y="0"/>
                </a:lnTo>
                <a:lnTo>
                  <a:pt x="1186940" y="201779"/>
                </a:lnTo>
                <a:lnTo>
                  <a:pt x="0" y="20177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6665830" y="9460080"/>
            <a:ext cx="1186940" cy="201780"/>
          </a:xfrm>
          <a:custGeom>
            <a:avLst/>
            <a:gdLst/>
            <a:ahLst/>
            <a:cxnLst/>
            <a:rect l="l" t="t" r="r" b="b"/>
            <a:pathLst>
              <a:path w="1186940" h="201780">
                <a:moveTo>
                  <a:pt x="0" y="0"/>
                </a:moveTo>
                <a:lnTo>
                  <a:pt x="1186940" y="0"/>
                </a:lnTo>
                <a:lnTo>
                  <a:pt x="1186940" y="201780"/>
                </a:lnTo>
                <a:lnTo>
                  <a:pt x="0" y="20178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6665830" y="9258300"/>
            <a:ext cx="1186940" cy="201780"/>
          </a:xfrm>
          <a:custGeom>
            <a:avLst/>
            <a:gdLst/>
            <a:ahLst/>
            <a:cxnLst/>
            <a:rect l="l" t="t" r="r" b="b"/>
            <a:pathLst>
              <a:path w="1186940" h="201780">
                <a:moveTo>
                  <a:pt x="0" y="0"/>
                </a:moveTo>
                <a:lnTo>
                  <a:pt x="1186940" y="0"/>
                </a:lnTo>
                <a:lnTo>
                  <a:pt x="1186940" y="201780"/>
                </a:lnTo>
                <a:lnTo>
                  <a:pt x="0" y="2017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4540127" y="312363"/>
            <a:ext cx="3312643" cy="7366225"/>
          </a:xfrm>
          <a:custGeom>
            <a:avLst/>
            <a:gdLst/>
            <a:ahLst/>
            <a:cxnLst/>
            <a:rect l="l" t="t" r="r" b="b"/>
            <a:pathLst>
              <a:path w="3312643" h="7366225">
                <a:moveTo>
                  <a:pt x="0" y="0"/>
                </a:moveTo>
                <a:lnTo>
                  <a:pt x="3312643" y="0"/>
                </a:lnTo>
                <a:lnTo>
                  <a:pt x="3312643" y="7366225"/>
                </a:lnTo>
                <a:lnTo>
                  <a:pt x="0" y="7366225"/>
                </a:lnTo>
                <a:lnTo>
                  <a:pt x="0" y="0"/>
                </a:lnTo>
                <a:close/>
              </a:path>
            </a:pathLst>
          </a:custGeom>
          <a:blipFill>
            <a:blip r:embed="rId11"/>
            <a:stretch>
              <a:fillRect/>
            </a:stretch>
          </a:blipFill>
        </p:spPr>
      </p:sp>
      <p:sp>
        <p:nvSpPr>
          <p:cNvPr id="9" name="Freeform 9"/>
          <p:cNvSpPr/>
          <p:nvPr/>
        </p:nvSpPr>
        <p:spPr>
          <a:xfrm>
            <a:off x="11013778" y="3053863"/>
            <a:ext cx="3062405" cy="6809777"/>
          </a:xfrm>
          <a:custGeom>
            <a:avLst/>
            <a:gdLst/>
            <a:ahLst/>
            <a:cxnLst/>
            <a:rect l="l" t="t" r="r" b="b"/>
            <a:pathLst>
              <a:path w="3062405" h="6809777">
                <a:moveTo>
                  <a:pt x="0" y="0"/>
                </a:moveTo>
                <a:lnTo>
                  <a:pt x="3062405" y="0"/>
                </a:lnTo>
                <a:lnTo>
                  <a:pt x="3062405" y="6809776"/>
                </a:lnTo>
                <a:lnTo>
                  <a:pt x="0" y="6809776"/>
                </a:lnTo>
                <a:lnTo>
                  <a:pt x="0" y="0"/>
                </a:lnTo>
                <a:close/>
              </a:path>
            </a:pathLst>
          </a:custGeom>
          <a:blipFill>
            <a:blip r:embed="rId12"/>
            <a:stretch>
              <a:fillRect/>
            </a:stretch>
          </a:blipFill>
        </p:spPr>
      </p:sp>
      <p:sp>
        <p:nvSpPr>
          <p:cNvPr id="10" name="Freeform 10"/>
          <p:cNvSpPr/>
          <p:nvPr/>
        </p:nvSpPr>
        <p:spPr>
          <a:xfrm>
            <a:off x="624567" y="7118527"/>
            <a:ext cx="6035186" cy="3168473"/>
          </a:xfrm>
          <a:custGeom>
            <a:avLst/>
            <a:gdLst/>
            <a:ahLst/>
            <a:cxnLst/>
            <a:rect l="l" t="t" r="r" b="b"/>
            <a:pathLst>
              <a:path w="6035186" h="3168473">
                <a:moveTo>
                  <a:pt x="0" y="0"/>
                </a:moveTo>
                <a:lnTo>
                  <a:pt x="6035185" y="0"/>
                </a:lnTo>
                <a:lnTo>
                  <a:pt x="6035185" y="3168473"/>
                </a:lnTo>
                <a:lnTo>
                  <a:pt x="0" y="31684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1" name="Group 11"/>
          <p:cNvGrpSpPr/>
          <p:nvPr/>
        </p:nvGrpSpPr>
        <p:grpSpPr>
          <a:xfrm>
            <a:off x="771202" y="5591890"/>
            <a:ext cx="9899159" cy="1528645"/>
            <a:chOff x="0" y="0"/>
            <a:chExt cx="2607186" cy="402606"/>
          </a:xfrm>
        </p:grpSpPr>
        <p:sp>
          <p:nvSpPr>
            <p:cNvPr id="12" name="Freeform 12"/>
            <p:cNvSpPr/>
            <p:nvPr/>
          </p:nvSpPr>
          <p:spPr>
            <a:xfrm>
              <a:off x="0" y="0"/>
              <a:ext cx="2607186" cy="402606"/>
            </a:xfrm>
            <a:custGeom>
              <a:avLst/>
              <a:gdLst/>
              <a:ahLst/>
              <a:cxnLst/>
              <a:rect l="l" t="t" r="r" b="b"/>
              <a:pathLst>
                <a:path w="2607186" h="402606">
                  <a:moveTo>
                    <a:pt x="0" y="0"/>
                  </a:moveTo>
                  <a:lnTo>
                    <a:pt x="2607186" y="0"/>
                  </a:lnTo>
                  <a:lnTo>
                    <a:pt x="2607186" y="402606"/>
                  </a:lnTo>
                  <a:lnTo>
                    <a:pt x="0" y="402606"/>
                  </a:lnTo>
                  <a:close/>
                </a:path>
              </a:pathLst>
            </a:custGeom>
            <a:solidFill>
              <a:srgbClr val="00204B"/>
            </a:solidFill>
          </p:spPr>
        </p:sp>
        <p:sp>
          <p:nvSpPr>
            <p:cNvPr id="13" name="TextBox 13"/>
            <p:cNvSpPr txBox="1"/>
            <p:nvPr/>
          </p:nvSpPr>
          <p:spPr>
            <a:xfrm>
              <a:off x="0" y="-38100"/>
              <a:ext cx="2607186" cy="440706"/>
            </a:xfrm>
            <a:prstGeom prst="rect">
              <a:avLst/>
            </a:prstGeom>
          </p:spPr>
          <p:txBody>
            <a:bodyPr lIns="50800" tIns="50800" rIns="50800" bIns="50800" rtlCol="0" anchor="ctr"/>
            <a:lstStyle/>
            <a:p>
              <a:pPr algn="ctr">
                <a:lnSpc>
                  <a:spcPts val="3360"/>
                </a:lnSpc>
              </a:pPr>
              <a:endParaRPr/>
            </a:p>
          </p:txBody>
        </p:sp>
      </p:grpSp>
      <p:grpSp>
        <p:nvGrpSpPr>
          <p:cNvPr id="14" name="Group 14"/>
          <p:cNvGrpSpPr/>
          <p:nvPr/>
        </p:nvGrpSpPr>
        <p:grpSpPr>
          <a:xfrm>
            <a:off x="771202" y="2929345"/>
            <a:ext cx="8642626" cy="1244408"/>
            <a:chOff x="0" y="0"/>
            <a:chExt cx="2276247" cy="327745"/>
          </a:xfrm>
        </p:grpSpPr>
        <p:sp>
          <p:nvSpPr>
            <p:cNvPr id="15" name="Freeform 15"/>
            <p:cNvSpPr/>
            <p:nvPr/>
          </p:nvSpPr>
          <p:spPr>
            <a:xfrm>
              <a:off x="0" y="0"/>
              <a:ext cx="2276247" cy="327745"/>
            </a:xfrm>
            <a:custGeom>
              <a:avLst/>
              <a:gdLst/>
              <a:ahLst/>
              <a:cxnLst/>
              <a:rect l="l" t="t" r="r" b="b"/>
              <a:pathLst>
                <a:path w="2276247" h="327745">
                  <a:moveTo>
                    <a:pt x="0" y="0"/>
                  </a:moveTo>
                  <a:lnTo>
                    <a:pt x="2276247" y="0"/>
                  </a:lnTo>
                  <a:lnTo>
                    <a:pt x="2276247" y="327745"/>
                  </a:lnTo>
                  <a:lnTo>
                    <a:pt x="0" y="327745"/>
                  </a:lnTo>
                  <a:close/>
                </a:path>
              </a:pathLst>
            </a:custGeom>
            <a:solidFill>
              <a:srgbClr val="00204B"/>
            </a:solidFill>
          </p:spPr>
        </p:sp>
        <p:sp>
          <p:nvSpPr>
            <p:cNvPr id="16" name="TextBox 16"/>
            <p:cNvSpPr txBox="1"/>
            <p:nvPr/>
          </p:nvSpPr>
          <p:spPr>
            <a:xfrm>
              <a:off x="0" y="-38100"/>
              <a:ext cx="2276247" cy="365845"/>
            </a:xfrm>
            <a:prstGeom prst="rect">
              <a:avLst/>
            </a:prstGeom>
          </p:spPr>
          <p:txBody>
            <a:bodyPr lIns="50800" tIns="50800" rIns="50800" bIns="50800" rtlCol="0" anchor="ctr"/>
            <a:lstStyle/>
            <a:p>
              <a:pPr algn="ctr">
                <a:lnSpc>
                  <a:spcPts val="3360"/>
                </a:lnSpc>
              </a:pPr>
              <a:endParaRPr/>
            </a:p>
          </p:txBody>
        </p:sp>
      </p:grpSp>
      <p:sp>
        <p:nvSpPr>
          <p:cNvPr id="17" name="TextBox 17"/>
          <p:cNvSpPr txBox="1"/>
          <p:nvPr/>
        </p:nvSpPr>
        <p:spPr>
          <a:xfrm>
            <a:off x="1028700" y="3216403"/>
            <a:ext cx="9287660" cy="779072"/>
          </a:xfrm>
          <a:prstGeom prst="rect">
            <a:avLst/>
          </a:prstGeom>
        </p:spPr>
        <p:txBody>
          <a:bodyPr lIns="0" tIns="0" rIns="0" bIns="0" rtlCol="0" anchor="t">
            <a:spAutoFit/>
          </a:bodyPr>
          <a:lstStyle/>
          <a:p>
            <a:pPr algn="l">
              <a:lnSpc>
                <a:spcPts val="5835"/>
              </a:lnSpc>
            </a:pPr>
            <a:r>
              <a:rPr lang="en-US" sz="6016">
                <a:solidFill>
                  <a:srgbClr val="FFFFFF"/>
                </a:solidFill>
                <a:latin typeface="Open Sans Bold Bold"/>
              </a:rPr>
              <a:t>TATBİKAT VİDEOLARI</a:t>
            </a:r>
          </a:p>
        </p:txBody>
      </p:sp>
      <p:sp>
        <p:nvSpPr>
          <p:cNvPr id="18" name="TextBox 18"/>
          <p:cNvSpPr txBox="1"/>
          <p:nvPr/>
        </p:nvSpPr>
        <p:spPr>
          <a:xfrm>
            <a:off x="1028700" y="5747012"/>
            <a:ext cx="9985078" cy="1151727"/>
          </a:xfrm>
          <a:prstGeom prst="rect">
            <a:avLst/>
          </a:prstGeom>
        </p:spPr>
        <p:txBody>
          <a:bodyPr lIns="0" tIns="0" rIns="0" bIns="0" rtlCol="0" anchor="t">
            <a:spAutoFit/>
          </a:bodyPr>
          <a:lstStyle/>
          <a:p>
            <a:pPr algn="l">
              <a:lnSpc>
                <a:spcPts val="3080"/>
              </a:lnSpc>
            </a:pPr>
            <a:r>
              <a:rPr lang="en-US" sz="2000">
                <a:solidFill>
                  <a:srgbClr val="FFFFFF"/>
                </a:solidFill>
                <a:latin typeface="Open Sauce"/>
              </a:rPr>
              <a:t>Bu bölümde youtube linklerini kullanarak webview objesi şeklinde kullanıcılara bilinçlenmeleri için kısa öğretici videolar bırakılmıştır. Ayrıca Çoçuklar için animasyonlu çizgi film tadında videolarda mevcuttur.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5480326" y="833767"/>
            <a:ext cx="6133809" cy="1786472"/>
          </a:xfrm>
          <a:custGeom>
            <a:avLst/>
            <a:gdLst/>
            <a:ahLst/>
            <a:cxnLst/>
            <a:rect l="l" t="t" r="r" b="b"/>
            <a:pathLst>
              <a:path w="6133809" h="1786472">
                <a:moveTo>
                  <a:pt x="0" y="0"/>
                </a:moveTo>
                <a:lnTo>
                  <a:pt x="6133810" y="0"/>
                </a:lnTo>
                <a:lnTo>
                  <a:pt x="6133810" y="1786472"/>
                </a:lnTo>
                <a:lnTo>
                  <a:pt x="0" y="17864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15614578" y="2470078"/>
            <a:ext cx="2673422" cy="2673422"/>
          </a:xfrm>
          <a:custGeom>
            <a:avLst/>
            <a:gdLst/>
            <a:ahLst/>
            <a:cxnLst/>
            <a:rect l="l" t="t" r="r" b="b"/>
            <a:pathLst>
              <a:path w="2673422" h="2673422">
                <a:moveTo>
                  <a:pt x="0" y="0"/>
                </a:moveTo>
                <a:lnTo>
                  <a:pt x="2673422" y="0"/>
                </a:lnTo>
                <a:lnTo>
                  <a:pt x="2673422" y="2673422"/>
                </a:lnTo>
                <a:lnTo>
                  <a:pt x="0" y="26734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891713" y="-1339901"/>
            <a:ext cx="10396287" cy="6133809"/>
          </a:xfrm>
          <a:custGeom>
            <a:avLst/>
            <a:gdLst/>
            <a:ahLst/>
            <a:cxnLst/>
            <a:rect l="l" t="t" r="r" b="b"/>
            <a:pathLst>
              <a:path w="10396287" h="6133809">
                <a:moveTo>
                  <a:pt x="0" y="0"/>
                </a:moveTo>
                <a:lnTo>
                  <a:pt x="10396287" y="0"/>
                </a:lnTo>
                <a:lnTo>
                  <a:pt x="10396287" y="6133809"/>
                </a:lnTo>
                <a:lnTo>
                  <a:pt x="0" y="613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610284" y="3747717"/>
            <a:ext cx="2562858" cy="2562858"/>
          </a:xfrm>
          <a:custGeom>
            <a:avLst/>
            <a:gdLst/>
            <a:ahLst/>
            <a:cxnLst/>
            <a:rect l="l" t="t" r="r" b="b"/>
            <a:pathLst>
              <a:path w="2562858" h="2562858">
                <a:moveTo>
                  <a:pt x="0" y="0"/>
                </a:moveTo>
                <a:lnTo>
                  <a:pt x="2562858" y="0"/>
                </a:lnTo>
                <a:lnTo>
                  <a:pt x="2562858" y="2562858"/>
                </a:lnTo>
                <a:lnTo>
                  <a:pt x="0" y="25628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973115" y="4116290"/>
            <a:ext cx="1837196" cy="1825713"/>
          </a:xfrm>
          <a:custGeom>
            <a:avLst/>
            <a:gdLst/>
            <a:ahLst/>
            <a:cxnLst/>
            <a:rect l="l" t="t" r="r" b="b"/>
            <a:pathLst>
              <a:path w="1837196" h="1825713">
                <a:moveTo>
                  <a:pt x="0" y="0"/>
                </a:moveTo>
                <a:lnTo>
                  <a:pt x="1837196" y="0"/>
                </a:lnTo>
                <a:lnTo>
                  <a:pt x="1837196" y="1825713"/>
                </a:lnTo>
                <a:lnTo>
                  <a:pt x="0" y="18257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rot="5400000">
            <a:off x="-1698771" y="-1698771"/>
            <a:ext cx="2727471" cy="2727471"/>
          </a:xfrm>
          <a:custGeom>
            <a:avLst/>
            <a:gdLst/>
            <a:ahLst/>
            <a:cxnLst/>
            <a:rect l="l" t="t" r="r" b="b"/>
            <a:pathLst>
              <a:path w="2727471" h="2727471">
                <a:moveTo>
                  <a:pt x="0" y="0"/>
                </a:moveTo>
                <a:lnTo>
                  <a:pt x="2727471" y="0"/>
                </a:lnTo>
                <a:lnTo>
                  <a:pt x="2727471" y="2727471"/>
                </a:lnTo>
                <a:lnTo>
                  <a:pt x="0" y="272747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8614496" y="6310575"/>
            <a:ext cx="445808" cy="542840"/>
          </a:xfrm>
          <a:custGeom>
            <a:avLst/>
            <a:gdLst/>
            <a:ahLst/>
            <a:cxnLst/>
            <a:rect l="l" t="t" r="r" b="b"/>
            <a:pathLst>
              <a:path w="445808" h="542840">
                <a:moveTo>
                  <a:pt x="0" y="0"/>
                </a:moveTo>
                <a:lnTo>
                  <a:pt x="445808" y="0"/>
                </a:lnTo>
                <a:lnTo>
                  <a:pt x="445808" y="542841"/>
                </a:lnTo>
                <a:lnTo>
                  <a:pt x="0" y="54284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17259300" y="9258300"/>
            <a:ext cx="714375" cy="714375"/>
          </a:xfrm>
          <a:custGeom>
            <a:avLst/>
            <a:gdLst/>
            <a:ahLst/>
            <a:cxnLst/>
            <a:rect l="l" t="t" r="r" b="b"/>
            <a:pathLst>
              <a:path w="714375" h="714375">
                <a:moveTo>
                  <a:pt x="0" y="0"/>
                </a:moveTo>
                <a:lnTo>
                  <a:pt x="714375" y="0"/>
                </a:lnTo>
                <a:lnTo>
                  <a:pt x="714375" y="714375"/>
                </a:lnTo>
                <a:lnTo>
                  <a:pt x="0" y="71437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rot="-5400000">
            <a:off x="17442568" y="9406575"/>
            <a:ext cx="347839" cy="417825"/>
          </a:xfrm>
          <a:custGeom>
            <a:avLst/>
            <a:gdLst/>
            <a:ahLst/>
            <a:cxnLst/>
            <a:rect l="l" t="t" r="r" b="b"/>
            <a:pathLst>
              <a:path w="347839" h="417825">
                <a:moveTo>
                  <a:pt x="0" y="0"/>
                </a:moveTo>
                <a:lnTo>
                  <a:pt x="347839" y="0"/>
                </a:lnTo>
                <a:lnTo>
                  <a:pt x="347839" y="417825"/>
                </a:lnTo>
                <a:lnTo>
                  <a:pt x="0" y="41782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1101043" y="144849"/>
            <a:ext cx="2772770" cy="6165726"/>
          </a:xfrm>
          <a:custGeom>
            <a:avLst/>
            <a:gdLst/>
            <a:ahLst/>
            <a:cxnLst/>
            <a:rect l="l" t="t" r="r" b="b"/>
            <a:pathLst>
              <a:path w="2772770" h="6165726">
                <a:moveTo>
                  <a:pt x="0" y="0"/>
                </a:moveTo>
                <a:lnTo>
                  <a:pt x="2772771" y="0"/>
                </a:lnTo>
                <a:lnTo>
                  <a:pt x="2772771" y="6165726"/>
                </a:lnTo>
                <a:lnTo>
                  <a:pt x="0" y="6165726"/>
                </a:lnTo>
                <a:lnTo>
                  <a:pt x="0" y="0"/>
                </a:lnTo>
                <a:close/>
              </a:path>
            </a:pathLst>
          </a:custGeom>
          <a:blipFill>
            <a:blip r:embed="rId20"/>
            <a:stretch>
              <a:fillRect/>
            </a:stretch>
          </a:blipFill>
          <a:ln w="9525" cap="sq">
            <a:solidFill>
              <a:srgbClr val="000000"/>
            </a:solidFill>
            <a:prstDash val="solid"/>
            <a:miter/>
          </a:ln>
        </p:spPr>
      </p:sp>
      <p:sp>
        <p:nvSpPr>
          <p:cNvPr id="12" name="Freeform 12"/>
          <p:cNvSpPr/>
          <p:nvPr/>
        </p:nvSpPr>
        <p:spPr>
          <a:xfrm>
            <a:off x="14634805" y="144849"/>
            <a:ext cx="2772770" cy="6165726"/>
          </a:xfrm>
          <a:custGeom>
            <a:avLst/>
            <a:gdLst/>
            <a:ahLst/>
            <a:cxnLst/>
            <a:rect l="l" t="t" r="r" b="b"/>
            <a:pathLst>
              <a:path w="2772770" h="6165726">
                <a:moveTo>
                  <a:pt x="0" y="0"/>
                </a:moveTo>
                <a:lnTo>
                  <a:pt x="2772770" y="0"/>
                </a:lnTo>
                <a:lnTo>
                  <a:pt x="2772770" y="6165726"/>
                </a:lnTo>
                <a:lnTo>
                  <a:pt x="0" y="6165726"/>
                </a:lnTo>
                <a:lnTo>
                  <a:pt x="0" y="0"/>
                </a:lnTo>
                <a:close/>
              </a:path>
            </a:pathLst>
          </a:custGeom>
          <a:blipFill>
            <a:blip r:embed="rId21"/>
            <a:stretch>
              <a:fillRect/>
            </a:stretch>
          </a:blipFill>
          <a:ln w="9525" cap="sq">
            <a:solidFill>
              <a:srgbClr val="000000"/>
            </a:solidFill>
            <a:prstDash val="solid"/>
            <a:miter/>
          </a:ln>
        </p:spPr>
      </p:sp>
      <p:sp>
        <p:nvSpPr>
          <p:cNvPr id="13" name="Freeform 13"/>
          <p:cNvSpPr/>
          <p:nvPr/>
        </p:nvSpPr>
        <p:spPr>
          <a:xfrm>
            <a:off x="1128004" y="3930985"/>
            <a:ext cx="2977205" cy="6041690"/>
          </a:xfrm>
          <a:custGeom>
            <a:avLst/>
            <a:gdLst/>
            <a:ahLst/>
            <a:cxnLst/>
            <a:rect l="l" t="t" r="r" b="b"/>
            <a:pathLst>
              <a:path w="2977205" h="6041690">
                <a:moveTo>
                  <a:pt x="0" y="0"/>
                </a:moveTo>
                <a:lnTo>
                  <a:pt x="2977205" y="0"/>
                </a:lnTo>
                <a:lnTo>
                  <a:pt x="2977205" y="6041690"/>
                </a:lnTo>
                <a:lnTo>
                  <a:pt x="0" y="6041690"/>
                </a:lnTo>
                <a:lnTo>
                  <a:pt x="0" y="0"/>
                </a:lnTo>
                <a:close/>
              </a:path>
            </a:pathLst>
          </a:custGeom>
          <a:blipFill>
            <a:blip r:embed="rId22"/>
            <a:stretch>
              <a:fillRect/>
            </a:stretch>
          </a:blipFill>
          <a:ln w="9525" cap="sq">
            <a:solidFill>
              <a:srgbClr val="000000"/>
            </a:solidFill>
            <a:prstDash val="solid"/>
            <a:miter/>
          </a:ln>
        </p:spPr>
      </p:sp>
      <p:sp>
        <p:nvSpPr>
          <p:cNvPr id="14" name="Freeform 14"/>
          <p:cNvSpPr/>
          <p:nvPr/>
        </p:nvSpPr>
        <p:spPr>
          <a:xfrm>
            <a:off x="7250086" y="4369966"/>
            <a:ext cx="1364410" cy="1318361"/>
          </a:xfrm>
          <a:custGeom>
            <a:avLst/>
            <a:gdLst/>
            <a:ahLst/>
            <a:cxnLst/>
            <a:rect l="l" t="t" r="r" b="b"/>
            <a:pathLst>
              <a:path w="1364410" h="1318361">
                <a:moveTo>
                  <a:pt x="0" y="0"/>
                </a:moveTo>
                <a:lnTo>
                  <a:pt x="1364410" y="0"/>
                </a:lnTo>
                <a:lnTo>
                  <a:pt x="1364410" y="1318361"/>
                </a:lnTo>
                <a:lnTo>
                  <a:pt x="0" y="131836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15" name="Freeform 15"/>
          <p:cNvSpPr/>
          <p:nvPr/>
        </p:nvSpPr>
        <p:spPr>
          <a:xfrm>
            <a:off x="6206253" y="6310575"/>
            <a:ext cx="2141543" cy="2140651"/>
          </a:xfrm>
          <a:custGeom>
            <a:avLst/>
            <a:gdLst/>
            <a:ahLst/>
            <a:cxnLst/>
            <a:rect l="l" t="t" r="r" b="b"/>
            <a:pathLst>
              <a:path w="2141543" h="2140651">
                <a:moveTo>
                  <a:pt x="0" y="0"/>
                </a:moveTo>
                <a:lnTo>
                  <a:pt x="2141543" y="0"/>
                </a:lnTo>
                <a:lnTo>
                  <a:pt x="2141543" y="2140651"/>
                </a:lnTo>
                <a:lnTo>
                  <a:pt x="0" y="2140651"/>
                </a:lnTo>
                <a:lnTo>
                  <a:pt x="0" y="0"/>
                </a:lnTo>
                <a:close/>
              </a:path>
            </a:pathLst>
          </a:custGeom>
          <a:blipFill>
            <a:blip r:embed="rId25"/>
            <a:stretch>
              <a:fillRect/>
            </a:stretch>
          </a:blipFill>
        </p:spPr>
      </p:sp>
      <p:sp>
        <p:nvSpPr>
          <p:cNvPr id="16" name="TextBox 16"/>
          <p:cNvSpPr txBox="1"/>
          <p:nvPr/>
        </p:nvSpPr>
        <p:spPr>
          <a:xfrm>
            <a:off x="1028700" y="1019175"/>
            <a:ext cx="6609846" cy="1963493"/>
          </a:xfrm>
          <a:prstGeom prst="rect">
            <a:avLst/>
          </a:prstGeom>
        </p:spPr>
        <p:txBody>
          <a:bodyPr lIns="0" tIns="0" rIns="0" bIns="0" rtlCol="0" anchor="t">
            <a:spAutoFit/>
          </a:bodyPr>
          <a:lstStyle/>
          <a:p>
            <a:pPr algn="l">
              <a:lnSpc>
                <a:spcPts val="7743"/>
              </a:lnSpc>
            </a:pPr>
            <a:r>
              <a:rPr lang="en-US" sz="6399">
                <a:solidFill>
                  <a:srgbClr val="000000"/>
                </a:solidFill>
                <a:latin typeface="Open Sans Bold Bold"/>
              </a:rPr>
              <a:t>TATBIKAT TESTLERI</a:t>
            </a:r>
          </a:p>
        </p:txBody>
      </p:sp>
      <p:sp>
        <p:nvSpPr>
          <p:cNvPr id="17" name="TextBox 17"/>
          <p:cNvSpPr txBox="1"/>
          <p:nvPr/>
        </p:nvSpPr>
        <p:spPr>
          <a:xfrm>
            <a:off x="8614496" y="7186058"/>
            <a:ext cx="8644804" cy="1151727"/>
          </a:xfrm>
          <a:prstGeom prst="rect">
            <a:avLst/>
          </a:prstGeom>
        </p:spPr>
        <p:txBody>
          <a:bodyPr lIns="0" tIns="0" rIns="0" bIns="0" rtlCol="0" anchor="t">
            <a:spAutoFit/>
          </a:bodyPr>
          <a:lstStyle/>
          <a:p>
            <a:pPr algn="l">
              <a:lnSpc>
                <a:spcPts val="3080"/>
              </a:lnSpc>
            </a:pPr>
            <a:r>
              <a:rPr lang="en-US" sz="2000">
                <a:solidFill>
                  <a:srgbClr val="000000"/>
                </a:solidFill>
                <a:latin typeface="Open Sauce"/>
              </a:rPr>
              <a:t>Bu ekran, kullanıcıların deprem konusundaki bilgi seviyelerini ölçmek ve gerektiğinde bilgilendirmelerde bulunmak amacıyla test yöntemini kullanır.</a:t>
            </a:r>
          </a:p>
        </p:txBody>
      </p:sp>
      <p:sp>
        <p:nvSpPr>
          <p:cNvPr id="18" name="TextBox 18"/>
          <p:cNvSpPr txBox="1"/>
          <p:nvPr/>
        </p:nvSpPr>
        <p:spPr>
          <a:xfrm>
            <a:off x="9325261" y="6355341"/>
            <a:ext cx="3162168" cy="405683"/>
          </a:xfrm>
          <a:prstGeom prst="rect">
            <a:avLst/>
          </a:prstGeom>
        </p:spPr>
        <p:txBody>
          <a:bodyPr lIns="0" tIns="0" rIns="0" bIns="0" rtlCol="0" anchor="t">
            <a:spAutoFit/>
          </a:bodyPr>
          <a:lstStyle/>
          <a:p>
            <a:pPr algn="l">
              <a:lnSpc>
                <a:spcPts val="3360"/>
              </a:lnSpc>
              <a:spcBef>
                <a:spcPct val="0"/>
              </a:spcBef>
            </a:pPr>
            <a:r>
              <a:rPr lang="en-US" sz="2400">
                <a:solidFill>
                  <a:srgbClr val="000000"/>
                </a:solidFill>
                <a:latin typeface="Open Sauce Bold"/>
              </a:rPr>
              <a:t>Test Yöntemi</a:t>
            </a:r>
          </a:p>
        </p:txBody>
      </p:sp>
      <p:sp>
        <p:nvSpPr>
          <p:cNvPr id="19" name="TextBox 19"/>
          <p:cNvSpPr txBox="1"/>
          <p:nvPr/>
        </p:nvSpPr>
        <p:spPr>
          <a:xfrm>
            <a:off x="1028700" y="3205882"/>
            <a:ext cx="6495672" cy="349141"/>
          </a:xfrm>
          <a:prstGeom prst="rect">
            <a:avLst/>
          </a:prstGeom>
        </p:spPr>
        <p:txBody>
          <a:bodyPr lIns="0" tIns="0" rIns="0" bIns="0" rtlCol="0" anchor="t">
            <a:spAutoFit/>
          </a:bodyPr>
          <a:lstStyle/>
          <a:p>
            <a:pPr algn="l">
              <a:lnSpc>
                <a:spcPts val="2800"/>
              </a:lnSpc>
              <a:spcBef>
                <a:spcPct val="0"/>
              </a:spcBef>
            </a:pPr>
            <a:r>
              <a:rPr lang="en-US" sz="2000" spc="74">
                <a:solidFill>
                  <a:srgbClr val="000000"/>
                </a:solidFill>
                <a:latin typeface="Open Sauce"/>
              </a:rPr>
              <a:t>Depreme hazır mısın haydi gel bunu ölçelim.</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4B"/>
        </a:solidFill>
        <a:effectLst/>
      </p:bgPr>
    </p:bg>
    <p:spTree>
      <p:nvGrpSpPr>
        <p:cNvPr id="1" name=""/>
        <p:cNvGrpSpPr/>
        <p:nvPr/>
      </p:nvGrpSpPr>
      <p:grpSpPr>
        <a:xfrm>
          <a:off x="0" y="0"/>
          <a:ext cx="0" cy="0"/>
          <a:chOff x="0" y="0"/>
          <a:chExt cx="0" cy="0"/>
        </a:xfrm>
      </p:grpSpPr>
      <p:sp>
        <p:nvSpPr>
          <p:cNvPr id="2" name="Freeform 2"/>
          <p:cNvSpPr/>
          <p:nvPr/>
        </p:nvSpPr>
        <p:spPr>
          <a:xfrm>
            <a:off x="-182782" y="8566292"/>
            <a:ext cx="18288000" cy="6195060"/>
          </a:xfrm>
          <a:custGeom>
            <a:avLst/>
            <a:gdLst/>
            <a:ahLst/>
            <a:cxnLst/>
            <a:rect l="l" t="t" r="r" b="b"/>
            <a:pathLst>
              <a:path w="18288000" h="6195060">
                <a:moveTo>
                  <a:pt x="0" y="0"/>
                </a:moveTo>
                <a:lnTo>
                  <a:pt x="18288000" y="0"/>
                </a:lnTo>
                <a:lnTo>
                  <a:pt x="18288000" y="6195060"/>
                </a:lnTo>
                <a:lnTo>
                  <a:pt x="0" y="61950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47620" y="-2057400"/>
            <a:ext cx="6187669" cy="4114800"/>
          </a:xfrm>
          <a:custGeom>
            <a:avLst/>
            <a:gdLst/>
            <a:ahLst/>
            <a:cxnLst/>
            <a:rect l="l" t="t" r="r" b="b"/>
            <a:pathLst>
              <a:path w="6187669" h="4114800">
                <a:moveTo>
                  <a:pt x="0" y="0"/>
                </a:moveTo>
                <a:lnTo>
                  <a:pt x="6187669" y="0"/>
                </a:lnTo>
                <a:lnTo>
                  <a:pt x="61876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403796" y="1056979"/>
            <a:ext cx="1111430" cy="1201546"/>
          </a:xfrm>
          <a:custGeom>
            <a:avLst/>
            <a:gdLst/>
            <a:ahLst/>
            <a:cxnLst/>
            <a:rect l="l" t="t" r="r" b="b"/>
            <a:pathLst>
              <a:path w="1111430" h="1201546">
                <a:moveTo>
                  <a:pt x="0" y="0"/>
                </a:moveTo>
                <a:lnTo>
                  <a:pt x="1111430" y="0"/>
                </a:lnTo>
                <a:lnTo>
                  <a:pt x="1111430" y="1201546"/>
                </a:lnTo>
                <a:lnTo>
                  <a:pt x="0" y="12015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43548" y="5232488"/>
            <a:ext cx="6701114" cy="3333804"/>
          </a:xfrm>
          <a:custGeom>
            <a:avLst/>
            <a:gdLst/>
            <a:ahLst/>
            <a:cxnLst/>
            <a:rect l="l" t="t" r="r" b="b"/>
            <a:pathLst>
              <a:path w="6701114" h="3333804">
                <a:moveTo>
                  <a:pt x="0" y="0"/>
                </a:moveTo>
                <a:lnTo>
                  <a:pt x="6701115" y="0"/>
                </a:lnTo>
                <a:lnTo>
                  <a:pt x="6701115" y="3333804"/>
                </a:lnTo>
                <a:lnTo>
                  <a:pt x="0" y="3333804"/>
                </a:lnTo>
                <a:lnTo>
                  <a:pt x="0" y="0"/>
                </a:lnTo>
                <a:close/>
              </a:path>
            </a:pathLst>
          </a:custGeom>
          <a:blipFill>
            <a:blip r:embed="rId8"/>
            <a:stretch>
              <a:fillRect/>
            </a:stretch>
          </a:blipFill>
        </p:spPr>
      </p:sp>
      <p:sp>
        <p:nvSpPr>
          <p:cNvPr id="6" name="Freeform 6"/>
          <p:cNvSpPr/>
          <p:nvPr/>
        </p:nvSpPr>
        <p:spPr>
          <a:xfrm>
            <a:off x="14957534" y="8726635"/>
            <a:ext cx="1829852" cy="1560365"/>
          </a:xfrm>
          <a:custGeom>
            <a:avLst/>
            <a:gdLst/>
            <a:ahLst/>
            <a:cxnLst/>
            <a:rect l="l" t="t" r="r" b="b"/>
            <a:pathLst>
              <a:path w="1829852" h="1560365">
                <a:moveTo>
                  <a:pt x="0" y="0"/>
                </a:moveTo>
                <a:lnTo>
                  <a:pt x="1829852" y="0"/>
                </a:lnTo>
                <a:lnTo>
                  <a:pt x="1829852" y="1560365"/>
                </a:lnTo>
                <a:lnTo>
                  <a:pt x="0" y="15603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7"/>
          <p:cNvSpPr/>
          <p:nvPr/>
        </p:nvSpPr>
        <p:spPr>
          <a:xfrm>
            <a:off x="10989346" y="809068"/>
            <a:ext cx="1216342" cy="1216342"/>
          </a:xfrm>
          <a:custGeom>
            <a:avLst/>
            <a:gdLst/>
            <a:ahLst/>
            <a:cxnLst/>
            <a:rect l="l" t="t" r="r" b="b"/>
            <a:pathLst>
              <a:path w="1216342" h="1216342">
                <a:moveTo>
                  <a:pt x="0" y="0"/>
                </a:moveTo>
                <a:lnTo>
                  <a:pt x="1216342" y="0"/>
                </a:lnTo>
                <a:lnTo>
                  <a:pt x="1216342" y="1216341"/>
                </a:lnTo>
                <a:lnTo>
                  <a:pt x="0" y="12163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p:cNvSpPr/>
          <p:nvPr/>
        </p:nvSpPr>
        <p:spPr>
          <a:xfrm>
            <a:off x="7515226" y="2719286"/>
            <a:ext cx="3741205" cy="7567714"/>
          </a:xfrm>
          <a:custGeom>
            <a:avLst/>
            <a:gdLst/>
            <a:ahLst/>
            <a:cxnLst/>
            <a:rect l="l" t="t" r="r" b="b"/>
            <a:pathLst>
              <a:path w="3741205" h="7567714">
                <a:moveTo>
                  <a:pt x="0" y="0"/>
                </a:moveTo>
                <a:lnTo>
                  <a:pt x="3741205" y="0"/>
                </a:lnTo>
                <a:lnTo>
                  <a:pt x="3741205" y="7567714"/>
                </a:lnTo>
                <a:lnTo>
                  <a:pt x="0" y="7567714"/>
                </a:lnTo>
                <a:lnTo>
                  <a:pt x="0" y="0"/>
                </a:lnTo>
                <a:close/>
              </a:path>
            </a:pathLst>
          </a:custGeom>
          <a:blipFill>
            <a:blip r:embed="rId13"/>
            <a:stretch>
              <a:fillRect/>
            </a:stretch>
          </a:blipFill>
        </p:spPr>
      </p:sp>
      <p:sp>
        <p:nvSpPr>
          <p:cNvPr id="9" name="TextBox 9"/>
          <p:cNvSpPr txBox="1"/>
          <p:nvPr/>
        </p:nvSpPr>
        <p:spPr>
          <a:xfrm>
            <a:off x="1028700" y="1307669"/>
            <a:ext cx="5930811" cy="794912"/>
          </a:xfrm>
          <a:prstGeom prst="rect">
            <a:avLst/>
          </a:prstGeom>
        </p:spPr>
        <p:txBody>
          <a:bodyPr lIns="0" tIns="0" rIns="0" bIns="0" rtlCol="0" anchor="t">
            <a:spAutoFit/>
          </a:bodyPr>
          <a:lstStyle/>
          <a:p>
            <a:pPr algn="l">
              <a:lnSpc>
                <a:spcPts val="6580"/>
              </a:lnSpc>
              <a:spcBef>
                <a:spcPct val="0"/>
              </a:spcBef>
            </a:pPr>
            <a:r>
              <a:rPr lang="en-US" sz="4700">
                <a:solidFill>
                  <a:srgbClr val="FFFFFF"/>
                </a:solidFill>
                <a:latin typeface="Open Sans Bold Bold"/>
              </a:rPr>
              <a:t>DEPREM ÇANTASI</a:t>
            </a:r>
          </a:p>
        </p:txBody>
      </p:sp>
      <p:sp>
        <p:nvSpPr>
          <p:cNvPr id="10" name="TextBox 10"/>
          <p:cNvSpPr txBox="1"/>
          <p:nvPr/>
        </p:nvSpPr>
        <p:spPr>
          <a:xfrm>
            <a:off x="11727996" y="2035905"/>
            <a:ext cx="5531304" cy="1932669"/>
          </a:xfrm>
          <a:prstGeom prst="rect">
            <a:avLst/>
          </a:prstGeom>
        </p:spPr>
        <p:txBody>
          <a:bodyPr lIns="0" tIns="0" rIns="0" bIns="0" rtlCol="0" anchor="t">
            <a:spAutoFit/>
          </a:bodyPr>
          <a:lstStyle/>
          <a:p>
            <a:pPr algn="l">
              <a:lnSpc>
                <a:spcPts val="3080"/>
              </a:lnSpc>
            </a:pPr>
            <a:r>
              <a:rPr lang="en-US" sz="2000">
                <a:solidFill>
                  <a:srgbClr val="FFFFFF"/>
                </a:solidFill>
                <a:latin typeface="Open Sauce"/>
              </a:rPr>
              <a:t>Bu kısımda çoğu vatandaşında bilmediği ve ya öğrenmek istemediği gözardı edilen önemli bir onu deprem çantasında nelerolamlı bunların detaylı anlatımı bu bölümde mevcuttur.</a:t>
            </a:r>
          </a:p>
        </p:txBody>
      </p:sp>
      <p:sp>
        <p:nvSpPr>
          <p:cNvPr id="11" name="TextBox 11"/>
          <p:cNvSpPr txBox="1"/>
          <p:nvPr/>
        </p:nvSpPr>
        <p:spPr>
          <a:xfrm>
            <a:off x="12398693" y="981075"/>
            <a:ext cx="4860607" cy="824702"/>
          </a:xfrm>
          <a:prstGeom prst="rect">
            <a:avLst/>
          </a:prstGeom>
        </p:spPr>
        <p:txBody>
          <a:bodyPr lIns="0" tIns="0" rIns="0" bIns="0" rtlCol="0" anchor="t">
            <a:spAutoFit/>
          </a:bodyPr>
          <a:lstStyle/>
          <a:p>
            <a:pPr algn="l">
              <a:lnSpc>
                <a:spcPts val="3360"/>
              </a:lnSpc>
              <a:spcBef>
                <a:spcPct val="0"/>
              </a:spcBef>
            </a:pPr>
            <a:r>
              <a:rPr lang="en-US" sz="2400">
                <a:solidFill>
                  <a:srgbClr val="FFFFFF"/>
                </a:solidFill>
                <a:latin typeface="Open Sauce Bold"/>
              </a:rPr>
              <a:t>Deprem Çantasında Neler Bulunmalıdır Biliyor musunuz ?</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542</Words>
  <Application>Microsoft Office PowerPoint</Application>
  <PresentationFormat>Özel</PresentationFormat>
  <Paragraphs>50</Paragraphs>
  <Slides>12</Slides>
  <Notes>0</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12</vt:i4>
      </vt:variant>
    </vt:vector>
  </HeadingPairs>
  <TitlesOfParts>
    <vt:vector size="22" baseType="lpstr">
      <vt:lpstr>Open Sans Bold Bold</vt:lpstr>
      <vt:lpstr>Calibri</vt:lpstr>
      <vt:lpstr>Open Sauce Bold</vt:lpstr>
      <vt:lpstr>Open Sans</vt:lpstr>
      <vt:lpstr>Open Sans Bold</vt:lpstr>
      <vt:lpstr>Open Sauce</vt:lpstr>
      <vt:lpstr>Arimo Bold</vt:lpstr>
      <vt:lpstr>Open Sans SemiCondensed Bold</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Deprem Radarı Sunum</dc:title>
  <cp:lastModifiedBy>sefa demirci</cp:lastModifiedBy>
  <cp:revision>2</cp:revision>
  <dcterms:created xsi:type="dcterms:W3CDTF">2006-08-16T00:00:00Z</dcterms:created>
  <dcterms:modified xsi:type="dcterms:W3CDTF">2024-06-13T10:16:17Z</dcterms:modified>
  <dc:identifier>DAGG4QnJnlM</dc:identifier>
</cp:coreProperties>
</file>